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heme/theme2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1.xml" ContentType="application/vnd.openxmlformats-officedocument.presentationml.notesSlide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563" r:id="rId2"/>
    <p:sldId id="519" r:id="rId3"/>
    <p:sldId id="518" r:id="rId4"/>
    <p:sldId id="497" r:id="rId5"/>
    <p:sldId id="531" r:id="rId6"/>
    <p:sldId id="568" r:id="rId7"/>
    <p:sldId id="569" r:id="rId8"/>
    <p:sldId id="572" r:id="rId9"/>
    <p:sldId id="570" r:id="rId10"/>
    <p:sldId id="571" r:id="rId11"/>
    <p:sldId id="573" r:id="rId12"/>
    <p:sldId id="532" r:id="rId13"/>
    <p:sldId id="526" r:id="rId14"/>
    <p:sldId id="546" r:id="rId15"/>
    <p:sldId id="520" r:id="rId16"/>
    <p:sldId id="538" r:id="rId17"/>
    <p:sldId id="539" r:id="rId18"/>
    <p:sldId id="535" r:id="rId19"/>
    <p:sldId id="547" r:id="rId20"/>
    <p:sldId id="536" r:id="rId21"/>
    <p:sldId id="529" r:id="rId22"/>
    <p:sldId id="562" r:id="rId23"/>
    <p:sldId id="574" r:id="rId24"/>
  </p:sldIdLst>
  <p:sldSz cx="9144000" cy="6858000" type="screen4x3"/>
  <p:notesSz cx="6858000" cy="9144000"/>
  <p:custDataLst>
    <p:tags r:id="rId2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1225"/>
    <a:srgbClr val="D8F9FE"/>
    <a:srgbClr val="FFF79A"/>
    <a:srgbClr val="78ABEF"/>
    <a:srgbClr val="F6989D"/>
    <a:srgbClr val="F7AB5A"/>
    <a:srgbClr val="FCE751"/>
    <a:srgbClr val="7DC576"/>
    <a:srgbClr val="595959"/>
    <a:srgbClr val="AA6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07" autoAdjust="0"/>
    <p:restoredTop sz="94660"/>
  </p:normalViewPr>
  <p:slideViewPr>
    <p:cSldViewPr snapToGrid="0" showGuides="1">
      <p:cViewPr varScale="1">
        <p:scale>
          <a:sx n="155" d="100"/>
          <a:sy n="155" d="100"/>
        </p:scale>
        <p:origin x="1974" y="150"/>
      </p:cViewPr>
      <p:guideLst>
        <p:guide orient="horz" pos="2160"/>
        <p:guide pos="287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456300" y="1555200"/>
            <a:ext cx="3924808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4762800" y="1555200"/>
            <a:ext cx="39204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2026/8/7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456300" y="774000"/>
            <a:ext cx="82296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899100" y="2484000"/>
            <a:ext cx="73494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45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899100" y="3560400"/>
            <a:ext cx="73494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800" spc="15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7" Type="http://schemas.openxmlformats.org/officeDocument/2006/relationships/image" Target="../media/image26.jpeg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9.png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4.png"/><Relationship Id="rId9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4.jpeg"/><Relationship Id="rId12" Type="http://schemas.openxmlformats.org/officeDocument/2006/relationships/image" Target="../media/image39.jpeg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image" Target="../media/image33.png"/><Relationship Id="rId11" Type="http://schemas.openxmlformats.org/officeDocument/2006/relationships/image" Target="../media/image38.jpeg"/><Relationship Id="rId5" Type="http://schemas.openxmlformats.org/officeDocument/2006/relationships/image" Target="../media/image32.png"/><Relationship Id="rId10" Type="http://schemas.openxmlformats.org/officeDocument/2006/relationships/image" Target="../media/image37.jpe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3.jpeg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42.jpeg"/><Relationship Id="rId11" Type="http://schemas.openxmlformats.org/officeDocument/2006/relationships/image" Target="../media/image47.jpeg"/><Relationship Id="rId5" Type="http://schemas.openxmlformats.org/officeDocument/2006/relationships/image" Target="../media/image41.jpeg"/><Relationship Id="rId10" Type="http://schemas.openxmlformats.org/officeDocument/2006/relationships/image" Target="../media/image46.jpeg"/><Relationship Id="rId4" Type="http://schemas.openxmlformats.org/officeDocument/2006/relationships/image" Target="../media/image32.png"/><Relationship Id="rId9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1.jpeg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tags" Target="../tags/tag63.xml"/><Relationship Id="rId7" Type="http://schemas.openxmlformats.org/officeDocument/2006/relationships/image" Target="../media/image3.png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image" Target="../media/image52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jpe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jpeg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5.png"/><Relationship Id="rId9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jpe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70585" y="637540"/>
            <a:ext cx="7245985" cy="1200150"/>
          </a:xfrm>
        </p:spPr>
        <p:txBody>
          <a:bodyPr>
            <a:normAutofit/>
          </a:bodyPr>
          <a:lstStyle/>
          <a:p>
            <a:r>
              <a:rPr lang="zh-CN" altLang="en-US"/>
              <a:t>使用说明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777240" y="2270760"/>
            <a:ext cx="7471410" cy="3386455"/>
          </a:xfrm>
        </p:spPr>
        <p:txBody>
          <a:bodyPr>
            <a:normAutofit/>
          </a:bodyPr>
          <a:lstStyle/>
          <a:p>
            <a:pPr marL="342900" indent="-342900" algn="l">
              <a:buAutoNum type="arabicPeriod"/>
            </a:pPr>
            <a:r>
              <a:rPr lang="zh-CN" altLang="en-US" b="1">
                <a:solidFill>
                  <a:srgbClr val="FF0000"/>
                </a:solidFill>
              </a:rPr>
              <a:t>每一页</a:t>
            </a:r>
            <a:r>
              <a:rPr lang="zh-CN" altLang="en-US"/>
              <a:t>都只需要点</a:t>
            </a:r>
            <a:r>
              <a:rPr lang="zh-CN" altLang="en-US" b="1">
                <a:solidFill>
                  <a:srgbClr val="FF0000"/>
                </a:solidFill>
              </a:rPr>
              <a:t>按一次</a:t>
            </a:r>
            <a:r>
              <a:rPr lang="zh-CN" altLang="en-US"/>
              <a:t>。</a:t>
            </a:r>
          </a:p>
          <a:p>
            <a:pPr marL="342900" indent="-342900" algn="l">
              <a:buAutoNum type="arabicPeriod"/>
            </a:pPr>
            <a:r>
              <a:rPr lang="zh-CN" altLang="en-US"/>
              <a:t>有些页面设有动画，请耐心等候播放，</a:t>
            </a:r>
            <a:r>
              <a:rPr lang="zh-CN" altLang="en-US" u="sng"/>
              <a:t>无需</a:t>
            </a:r>
            <a:r>
              <a:rPr lang="zh-CN" altLang="en-US"/>
              <a:t>重复点按。</a:t>
            </a:r>
          </a:p>
          <a:p>
            <a:pPr marL="342900" indent="-342900" algn="l">
              <a:buAutoNum type="arabicPeriod"/>
            </a:pPr>
            <a:r>
              <a:rPr lang="zh-CN" altLang="en-US"/>
              <a:t>建议结合本部事工</a:t>
            </a:r>
            <a:r>
              <a:rPr lang="zh-CN" altLang="en-US" u="sng">
                <a:solidFill>
                  <a:srgbClr val="FF0000"/>
                </a:solidFill>
              </a:rPr>
              <a:t>简介短片</a:t>
            </a:r>
            <a:r>
              <a:rPr lang="zh-CN" altLang="en-US"/>
              <a:t>同时使用：先播短片，再使用</a:t>
            </a:r>
            <a:r>
              <a:rPr lang="en-US" altLang="zh-CN"/>
              <a:t>PPT</a:t>
            </a:r>
            <a:r>
              <a:rPr lang="zh-CN" altLang="en-US"/>
              <a:t>。</a:t>
            </a:r>
          </a:p>
          <a:p>
            <a:pPr marL="342900" indent="-342900" algn="l">
              <a:buAutoNum type="arabicPeriod"/>
            </a:pPr>
            <a:r>
              <a:rPr lang="zh-CN" altLang="en-US">
                <a:solidFill>
                  <a:schemeClr val="accent3">
                    <a:lumMod val="50000"/>
                  </a:schemeClr>
                </a:solidFill>
              </a:rPr>
              <a:t>一组事工</a:t>
            </a:r>
            <a:r>
              <a:rPr lang="en-US" altLang="zh-CN">
                <a:solidFill>
                  <a:schemeClr val="accent3">
                    <a:lumMod val="50000"/>
                  </a:schemeClr>
                </a:solidFill>
              </a:rPr>
              <a:t>=</a:t>
            </a:r>
            <a:r>
              <a:rPr lang="zh-CN" altLang="en-US">
                <a:solidFill>
                  <a:schemeClr val="accent3">
                    <a:lumMod val="50000"/>
                  </a:schemeClr>
                </a:solidFill>
              </a:rPr>
              <a:t>一个色系背景</a:t>
            </a:r>
            <a:r>
              <a:rPr lang="zh-CN" altLang="en-US"/>
              <a:t>；</a:t>
            </a:r>
            <a:r>
              <a:rPr lang="zh-CN" altLang="en-US">
                <a:solidFill>
                  <a:srgbClr val="7030A0"/>
                </a:solidFill>
              </a:rPr>
              <a:t>先有事工介绍</a:t>
            </a:r>
            <a:r>
              <a:rPr lang="zh-CN" altLang="en-US"/>
              <a:t>，</a:t>
            </a:r>
            <a:r>
              <a:rPr lang="zh-CN" altLang="en-US">
                <a:solidFill>
                  <a:schemeClr val="accent6">
                    <a:lumMod val="50000"/>
                  </a:schemeClr>
                </a:solidFill>
              </a:rPr>
              <a:t>最后一页</a:t>
            </a:r>
            <a:r>
              <a:rPr lang="en-US" altLang="zh-CN">
                <a:solidFill>
                  <a:schemeClr val="accent6">
                    <a:lumMod val="50000"/>
                  </a:schemeClr>
                </a:solidFill>
              </a:rPr>
              <a:t>=</a:t>
            </a:r>
            <a:r>
              <a:rPr lang="zh-CN" altLang="en-US">
                <a:solidFill>
                  <a:schemeClr val="accent6">
                    <a:lumMod val="50000"/>
                  </a:schemeClr>
                </a:solidFill>
              </a:rPr>
              <a:t>该组的代祷事项</a:t>
            </a:r>
            <a:r>
              <a:rPr lang="zh-CN" altLang="en-US"/>
              <a:t>。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89117" y="1396318"/>
            <a:ext cx="8354438" cy="4689715"/>
          </a:xfrm>
          <a:prstGeom prst="rect">
            <a:avLst/>
          </a:prstGeom>
        </p:spPr>
        <p:txBody>
          <a:bodyPr vert="horz" lIns="67500" tIns="35100" rIns="67500" bIns="351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400" b="1" dirty="0">
                <a:solidFill>
                  <a:schemeClr val="accent4">
                    <a:lumMod val="50000"/>
                  </a:schemeClr>
                </a:solidFill>
                <a:sym typeface="+mn-ea"/>
              </a:rPr>
              <a:t>代祷事项：</a:t>
            </a:r>
            <a:endParaRPr lang="zh-CN" altLang="en-US" sz="24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386080" indent="-386080">
              <a:buFont typeface="Wingdings" panose="05000000000000000000" charset="0"/>
              <a:buAutoNum type="arabicPeriod"/>
            </a:pPr>
            <a:r>
              <a:rPr lang="zh-CN" altLang="en-US" sz="2400" b="1" dirty="0">
                <a:sym typeface="+mn-ea"/>
              </a:rPr>
              <a:t>求神开路使资讯传播部能购得更多适合的福音电影版权。</a:t>
            </a:r>
          </a:p>
          <a:p>
            <a:pPr marL="386080" indent="-386080">
              <a:buFont typeface="Wingdings" panose="05000000000000000000" charset="0"/>
              <a:buAutoNum type="arabicPeriod"/>
            </a:pPr>
            <a:r>
              <a:rPr lang="zh-CN" altLang="en-US" sz="2400" b="1" dirty="0">
                <a:sym typeface="+mn-ea"/>
              </a:rPr>
              <a:t>弟兄姐妹能积极善用福音电影和音频、视频等各样媒体，传扬基督的好消息。</a:t>
            </a:r>
          </a:p>
        </p:txBody>
      </p:sp>
      <p:sp>
        <p:nvSpPr>
          <p:cNvPr id="4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89117" y="3679395"/>
            <a:ext cx="3312881" cy="2406638"/>
          </a:xfrm>
          <a:prstGeom prst="rect">
            <a:avLst/>
          </a:prstGeom>
        </p:spPr>
        <p:txBody>
          <a:bodyPr vert="horz" lIns="67500" tIns="35100" rIns="67500" bIns="35100" rtlCol="0"/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77190" indent="-377190">
              <a:buFont typeface="+mj-lt"/>
              <a:buAutoNum type="arabicPeriod" startAt="3"/>
            </a:pPr>
            <a:r>
              <a:rPr lang="zh-CN" altLang="en-US" sz="2400" b="1" dirty="0">
                <a:sym typeface="+mn-ea"/>
              </a:rPr>
              <a:t>同工们有智慧进行每次的拍摄和剪辑，并能让更多人看到这些作品。</a:t>
            </a:r>
            <a:endParaRPr lang="zh-CN" altLang="en-US" sz="2400" b="1" dirty="0"/>
          </a:p>
          <a:p>
            <a:pPr algn="just">
              <a:buFont typeface="Wingdings" panose="05000000000000000000" charset="0"/>
              <a:buChar char="§"/>
            </a:pPr>
            <a:endParaRPr lang="zh-CN" altLang="en-US" sz="2400" b="1" dirty="0"/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258228" y="252010"/>
            <a:ext cx="8246745" cy="1233805"/>
          </a:xfrm>
          <a:prstGeom prst="rect">
            <a:avLst/>
          </a:prstGeom>
        </p:spPr>
        <p:txBody>
          <a:bodyPr vert="horz" lIns="67500" tIns="35100" rIns="67500" bIns="351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zh-CN" altLang="en-US" sz="4500" dirty="0">
                <a:solidFill>
                  <a:schemeClr val="accent4">
                    <a:lumMod val="50000"/>
                  </a:schemeClr>
                </a:solidFill>
                <a:sym typeface="+mn-ea"/>
              </a:rPr>
              <a:t>影音制作</a:t>
            </a:r>
            <a:r>
              <a:rPr lang="zh-CN" altLang="en-US" sz="2100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（陈重均弟兄、陈施彤姐妹、陈祯翠姐妹）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58228" y="252010"/>
            <a:ext cx="8246745" cy="1233805"/>
          </a:xfrm>
          <a:prstGeom prst="rect">
            <a:avLst/>
          </a:prstGeom>
        </p:spPr>
        <p:txBody>
          <a:bodyPr vert="horz" lIns="67500" tIns="35100" rIns="67500" bIns="351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zh-CN" altLang="en-US" sz="4500" dirty="0">
                <a:solidFill>
                  <a:schemeClr val="accent4">
                    <a:lumMod val="50000"/>
                  </a:schemeClr>
                </a:solidFill>
                <a:sym typeface="+mn-ea"/>
              </a:rPr>
              <a:t>影音制作</a:t>
            </a:r>
            <a:r>
              <a:rPr lang="zh-CN" altLang="en-US" sz="2100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（陈重均弟兄、陈施彤姐妹、陈祯翠姐妹）</a:t>
            </a:r>
          </a:p>
        </p:txBody>
      </p:sp>
      <p:sp>
        <p:nvSpPr>
          <p:cNvPr id="6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49495" y="1356072"/>
            <a:ext cx="6274875" cy="2950257"/>
          </a:xfrm>
          <a:prstGeom prst="rect">
            <a:avLst/>
          </a:prstGeom>
        </p:spPr>
        <p:txBody>
          <a:bodyPr vert="horz" lIns="67500" tIns="35100" rIns="67500" bIns="35100" rtlCol="0">
            <a:normAutofit fontScale="97500"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40000"/>
              </a:lnSpc>
              <a:buNone/>
            </a:pPr>
            <a:r>
              <a:rPr lang="zh-CN" altLang="en-US" sz="2400" b="1" dirty="0">
                <a:solidFill>
                  <a:schemeClr val="accent4">
                    <a:lumMod val="50000"/>
                  </a:schemeClr>
                </a:solidFill>
                <a:sym typeface="+mn-ea"/>
              </a:rPr>
              <a:t>代祷事项：</a:t>
            </a:r>
            <a:endParaRPr lang="zh-CN" altLang="en-US" sz="24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401955" indent="-401955">
              <a:lnSpc>
                <a:spcPct val="140000"/>
              </a:lnSpc>
              <a:buFont typeface="+mj-lt"/>
              <a:buAutoNum type="arabicPeriod" startAt="4"/>
            </a:pPr>
            <a:r>
              <a:rPr lang="zh-CN" altLang="en-US" sz="2400" b="1" dirty="0"/>
              <a:t>求主带领，与牧者及不同部门合作开发的新节目都顺利录制。</a:t>
            </a:r>
          </a:p>
          <a:p>
            <a:pPr marL="386080" indent="-386080">
              <a:lnSpc>
                <a:spcPct val="140000"/>
              </a:lnSpc>
              <a:buFont typeface="Wingdings" panose="05000000000000000000" charset="0"/>
              <a:buAutoNum type="arabicPeriod" startAt="4"/>
            </a:pPr>
            <a:r>
              <a:rPr lang="zh-CN" altLang="en-US" sz="2400" b="1" dirty="0"/>
              <a:t>愿神兴起更多熟悉马来语及伊班语的弟兄姐妹加入录音行列中。</a:t>
            </a:r>
          </a:p>
        </p:txBody>
      </p:sp>
      <p:sp>
        <p:nvSpPr>
          <p:cNvPr id="3" name="内容占位符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249496" y="4213653"/>
            <a:ext cx="4952399" cy="1585788"/>
          </a:xfrm>
          <a:prstGeom prst="rect">
            <a:avLst/>
          </a:prstGeom>
        </p:spPr>
        <p:txBody>
          <a:bodyPr vert="horz" lIns="67500" tIns="35100" rIns="67500" bIns="35100" rtlCol="0">
            <a:normAutofit fontScale="90000" lnSpcReduction="20000"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1955" indent="-401955">
              <a:lnSpc>
                <a:spcPct val="140000"/>
              </a:lnSpc>
              <a:buFont typeface="+mj-lt"/>
              <a:buAutoNum type="arabicPeriod" startAt="6"/>
            </a:pPr>
            <a:r>
              <a:rPr lang="zh-CN" altLang="en-US" sz="2400" b="1" dirty="0"/>
              <a:t>愿节目主持人、嘉宾、</a:t>
            </a:r>
          </a:p>
          <a:p>
            <a:pPr marL="0" indent="0">
              <a:lnSpc>
                <a:spcPct val="140000"/>
              </a:lnSpc>
              <a:buFont typeface="Wingdings" panose="05000000000000000000" charset="0"/>
              <a:buNone/>
            </a:pPr>
            <a:r>
              <a:rPr lang="en-US" altLang="zh-CN" sz="2400" b="1" dirty="0"/>
              <a:t>    </a:t>
            </a:r>
            <a:r>
              <a:rPr lang="zh-CN" altLang="en-US" sz="2400" b="1" dirty="0"/>
              <a:t>分享者的声音能触动人心，</a:t>
            </a:r>
          </a:p>
          <a:p>
            <a:pPr marL="0" indent="0">
              <a:lnSpc>
                <a:spcPct val="140000"/>
              </a:lnSpc>
              <a:buFont typeface="Wingdings" panose="05000000000000000000" charset="0"/>
              <a:buNone/>
            </a:pPr>
            <a:r>
              <a:rPr lang="en-US" altLang="zh-CN" sz="2400" b="1" dirty="0"/>
              <a:t>    </a:t>
            </a:r>
            <a:r>
              <a:rPr lang="zh-CN" altLang="en-US" sz="2400" b="1" dirty="0"/>
              <a:t>在慕道友的心田撒下好种子。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7150" y="165188"/>
            <a:ext cx="8182057" cy="1193165"/>
          </a:xfrm>
          <a:prstGeom prst="rect">
            <a:avLst/>
          </a:prstGeom>
        </p:spPr>
        <p:txBody>
          <a:bodyPr vert="horz" lIns="67500" tIns="35100" rIns="67500" bIns="351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zh-CN" altLang="en-US" sz="4500" dirty="0">
                <a:solidFill>
                  <a:srgbClr val="941225"/>
                </a:solidFill>
                <a:sym typeface="+mn-ea"/>
              </a:rPr>
              <a:t>网络文字与宣传</a:t>
            </a:r>
            <a:r>
              <a:rPr lang="zh-CN" altLang="en-US" sz="2100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（负责同工：张敏儿姐妹）</a:t>
            </a:r>
          </a:p>
        </p:txBody>
      </p:sp>
      <p:sp>
        <p:nvSpPr>
          <p:cNvPr id="6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7150" y="1313800"/>
            <a:ext cx="7784758" cy="2471420"/>
          </a:xfrm>
          <a:prstGeom prst="rect">
            <a:avLst/>
          </a:prstGeom>
        </p:spPr>
        <p:txBody>
          <a:bodyPr vert="horz" lIns="67500" tIns="35100" rIns="67500" bIns="351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charset="0"/>
              <a:buChar char="§"/>
            </a:pPr>
            <a:r>
              <a:rPr lang="en-US" altLang="zh-CN" sz="2400" b="1" dirty="0" err="1">
                <a:solidFill>
                  <a:srgbClr val="941225"/>
                </a:solidFill>
                <a:latin typeface="Microsoft YaHei" panose="020B0503020204020204" pitchFamily="34" charset="-122"/>
                <a:cs typeface="Microsoft JhengHei" panose="020B0604030504040204" charset="-120"/>
              </a:rPr>
              <a:t>教会宣传</a:t>
            </a:r>
            <a:r>
              <a:rPr lang="en-US" altLang="zh-CN" sz="2400" b="1" dirty="0">
                <a:solidFill>
                  <a:srgbClr val="941225"/>
                </a:solidFill>
                <a:latin typeface="Microsoft YaHei" panose="020B0503020204020204" pitchFamily="34" charset="-122"/>
                <a:cs typeface="Microsoft JhengHei" panose="020B0604030504040204" charset="-120"/>
              </a:rPr>
              <a:t>：</a:t>
            </a:r>
            <a:r>
              <a:rPr lang="zh-CN" altLang="en-US" sz="2400" b="1" dirty="0">
                <a:latin typeface="Microsoft YaHei" panose="020B0503020204020204" pitchFamily="34" charset="-122"/>
                <a:cs typeface="Microsoft JhengHei" panose="020B0604030504040204" charset="-120"/>
              </a:rPr>
              <a:t>传达媒体宣教异象，提供时下更多的</a:t>
            </a:r>
            <a:br>
              <a:rPr lang="en-MY" altLang="zh-CN" sz="2400" b="1" dirty="0">
                <a:latin typeface="Microsoft YaHei" panose="020B0503020204020204" pitchFamily="34" charset="-122"/>
                <a:cs typeface="Microsoft JhengHei" panose="020B0604030504040204" charset="-120"/>
              </a:rPr>
            </a:br>
            <a:r>
              <a:rPr lang="zh-CN" altLang="en-US" sz="2400" b="1" dirty="0">
                <a:latin typeface="Microsoft YaHei" panose="020B0503020204020204" pitchFamily="34" charset="-122"/>
                <a:cs typeface="Microsoft JhengHei" panose="020B0604030504040204" charset="-120"/>
              </a:rPr>
              <a:t>传福音管道。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anose="020B0503020204020204" pitchFamily="34" charset="-122"/>
              <a:cs typeface="Microsoft JhengHei" panose="020B0604030504040204" charset="-120"/>
            </a:endParaRPr>
          </a:p>
          <a:p>
            <a:pPr algn="just">
              <a:buFont typeface="Wingdings" panose="05000000000000000000" charset="0"/>
              <a:buChar char="§"/>
            </a:pPr>
            <a:r>
              <a:rPr lang="zh-CN" altLang="en-US" sz="2400" b="1" dirty="0">
                <a:solidFill>
                  <a:srgbClr val="941225"/>
                </a:solidFill>
                <a:latin typeface="Microsoft YaHei" panose="020B0503020204020204" pitchFamily="34" charset="-122"/>
                <a:cs typeface="Microsoft JhengHei" panose="020B0604030504040204" charset="-120"/>
              </a:rPr>
              <a:t>校园宣传：</a:t>
            </a:r>
            <a:r>
              <a:rPr lang="zh-CN" altLang="en-US" sz="2400" b="1" dirty="0">
                <a:latin typeface="Microsoft YaHei" panose="020B0503020204020204" pitchFamily="34" charset="-122"/>
                <a:cs typeface="Microsoft JhengHei" panose="020B0604030504040204" charset="-120"/>
                <a:sym typeface="+mn-ea"/>
              </a:rPr>
              <a:t>提供媒体素养教育讲座，宣导及传递</a:t>
            </a:r>
            <a:br>
              <a:rPr lang="en-MY" altLang="zh-CN" sz="2400" b="1" dirty="0">
                <a:latin typeface="Microsoft YaHei" panose="020B0503020204020204" pitchFamily="34" charset="-122"/>
                <a:cs typeface="Microsoft JhengHei" panose="020B0604030504040204" charset="-120"/>
                <a:sym typeface="+mn-ea"/>
              </a:rPr>
            </a:br>
            <a:r>
              <a:rPr lang="zh-CN" altLang="en-US" sz="2400" b="1" dirty="0">
                <a:latin typeface="Microsoft YaHei" panose="020B0503020204020204" pitchFamily="34" charset="-122"/>
                <a:cs typeface="Microsoft JhengHei" panose="020B0604030504040204" charset="-120"/>
                <a:sym typeface="+mn-ea"/>
              </a:rPr>
              <a:t>正确使用网络资讯，并预防手机瘾或电玩瘾等。</a:t>
            </a:r>
            <a:endParaRPr lang="zh-CN" altLang="en-US" sz="2400" b="1" dirty="0">
              <a:solidFill>
                <a:schemeClr val="bg1"/>
              </a:solidFill>
              <a:latin typeface="Microsoft YaHei" panose="020B0503020204020204" pitchFamily="34" charset="-122"/>
              <a:cs typeface="Microsoft JhengHei" panose="020B0604030504040204" charset="-120"/>
            </a:endParaRPr>
          </a:p>
        </p:txBody>
      </p:sp>
      <p:pic>
        <p:nvPicPr>
          <p:cNvPr id="7" name="Picture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06" y="3629297"/>
            <a:ext cx="4143891" cy="283536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图片 8" descr="618027567_1313095270855090_1414145186288613823_n"/>
          <p:cNvPicPr>
            <a:picLocks noChangeAspect="1"/>
          </p:cNvPicPr>
          <p:nvPr/>
        </p:nvPicPr>
        <p:blipFill>
          <a:blip r:embed="rId7"/>
          <a:srcRect t="31537" r="34528" b="11778"/>
          <a:stretch>
            <a:fillRect/>
          </a:stretch>
        </p:blipFill>
        <p:spPr>
          <a:xfrm>
            <a:off x="4006902" y="3921384"/>
            <a:ext cx="4210341" cy="273369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515937" y="541364"/>
            <a:ext cx="8161655" cy="876300"/>
          </a:xfrm>
          <a:prstGeom prst="rect">
            <a:avLst/>
          </a:prstGeom>
        </p:spPr>
        <p:txBody>
          <a:bodyPr vert="horz" lIns="67500" tIns="35100" rIns="67500" bIns="351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zh-CN" altLang="en-US" sz="4500" dirty="0">
                <a:solidFill>
                  <a:srgbClr val="941225"/>
                </a:solidFill>
                <a:sym typeface="+mn-ea"/>
              </a:rPr>
              <a:t>网络文字与宣传</a:t>
            </a:r>
            <a:r>
              <a:rPr lang="zh-CN" altLang="en-US" sz="2100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（负责同工：张敏儿姐妹）</a:t>
            </a:r>
          </a:p>
        </p:txBody>
      </p:sp>
      <p:sp>
        <p:nvSpPr>
          <p:cNvPr id="6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515936" y="1448035"/>
            <a:ext cx="7763091" cy="2461959"/>
          </a:xfrm>
          <a:prstGeom prst="rect">
            <a:avLst/>
          </a:prstGeom>
        </p:spPr>
        <p:txBody>
          <a:bodyPr vert="horz" lIns="67500" tIns="35100" rIns="67500" bIns="351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charset="0"/>
              <a:buChar char="§"/>
            </a:pPr>
            <a:r>
              <a:rPr lang="en-US" altLang="zh-CN" sz="2400" b="1" dirty="0">
                <a:solidFill>
                  <a:srgbClr val="941225"/>
                </a:solidFill>
                <a:latin typeface="Microsoft YaHei" panose="020B0503020204020204" pitchFamily="34" charset="-122"/>
                <a:cs typeface="+mj-ea"/>
                <a:sym typeface="+mn-ea"/>
              </a:rPr>
              <a:t>多媒体工作坊：</a:t>
            </a:r>
            <a:r>
              <a:rPr lang="zh-CN" altLang="en-US" sz="2400" b="1" dirty="0">
                <a:latin typeface="Microsoft YaHei" panose="020B0503020204020204" pitchFamily="34" charset="-122"/>
                <a:cs typeface="+mj-ea"/>
                <a:sym typeface="+mn-ea"/>
              </a:rPr>
              <a:t>教导弟兄姐妹善用手机进行剪辑、设计等技巧</a:t>
            </a:r>
            <a:r>
              <a:rPr lang="zh-CN" altLang="en-US" sz="2400" b="1" dirty="0">
                <a:latin typeface="Microsoft YaHei" panose="020B0503020204020204" pitchFamily="34" charset="-122"/>
                <a:sym typeface="+mn-ea"/>
              </a:rPr>
              <a:t>。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anose="020B0503020204020204" pitchFamily="34" charset="-122"/>
              <a:cs typeface="+mj-ea"/>
            </a:endParaRPr>
          </a:p>
          <a:p>
            <a:pPr algn="just">
              <a:buFont typeface="Wingdings" panose="05000000000000000000" charset="0"/>
              <a:buChar char="§"/>
            </a:pPr>
            <a:r>
              <a:rPr lang="en-US" altLang="zh-CN" sz="2400" b="1" dirty="0">
                <a:solidFill>
                  <a:srgbClr val="941225"/>
                </a:solidFill>
                <a:latin typeface="Microsoft YaHei" panose="020B0503020204020204" pitchFamily="34" charset="-122"/>
                <a:cs typeface="+mj-ea"/>
                <a:sym typeface="+mn-ea"/>
              </a:rPr>
              <a:t>编写及编辑网站文字内容与文章</a:t>
            </a:r>
            <a:r>
              <a:rPr lang="zh-CN" altLang="en-US" sz="2400" b="1" dirty="0">
                <a:solidFill>
                  <a:srgbClr val="9412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cs typeface="+mj-ea"/>
                <a:sym typeface="+mn-ea"/>
              </a:rPr>
              <a:t>，</a:t>
            </a:r>
            <a:r>
              <a:rPr lang="zh-CN" altLang="en-US" sz="2400" b="1" dirty="0">
                <a:solidFill>
                  <a:srgbClr val="941225"/>
                </a:solidFill>
                <a:latin typeface="Microsoft YaHei" panose="020B0503020204020204" pitchFamily="34" charset="-122"/>
                <a:cs typeface="+mj-ea"/>
              </a:rPr>
              <a:t>包括：</a:t>
            </a:r>
            <a:r>
              <a:rPr lang="en-US" altLang="zh-CN" sz="2400" b="1" dirty="0">
                <a:latin typeface="Microsoft YaHei" panose="020B0503020204020204" pitchFamily="34" charset="-122"/>
                <a:cs typeface="+mj-ea"/>
                <a:sym typeface="+mn-ea"/>
              </a:rPr>
              <a:t>FB</a:t>
            </a:r>
            <a:r>
              <a:rPr lang="zh-CN" altLang="en-US" sz="2400" b="1" dirty="0">
                <a:latin typeface="Microsoft YaHei" panose="020B0503020204020204" pitchFamily="34" charset="-122"/>
                <a:cs typeface="+mj-ea"/>
                <a:sym typeface="+mn-ea"/>
              </a:rPr>
              <a:t>、</a:t>
            </a:r>
            <a:r>
              <a:rPr lang="en-US" altLang="zh-CN" sz="2400" b="1" dirty="0">
                <a:latin typeface="Microsoft YaHei" panose="020B0503020204020204" pitchFamily="34" charset="-122"/>
                <a:cs typeface="+mj-ea"/>
                <a:sym typeface="+mn-ea"/>
              </a:rPr>
              <a:t>IG</a:t>
            </a:r>
            <a:r>
              <a:rPr lang="zh-CN" altLang="en-US" sz="2400" b="1" dirty="0">
                <a:latin typeface="Microsoft YaHei" panose="020B0503020204020204" pitchFamily="34" charset="-122"/>
                <a:cs typeface="+mj-ea"/>
                <a:sym typeface="+mn-ea"/>
              </a:rPr>
              <a:t>、各个网站等。</a:t>
            </a:r>
            <a:endParaRPr lang="zh-CN" altLang="en-US" sz="2400" b="1" dirty="0">
              <a:latin typeface="Microsoft YaHei" panose="020B0503020204020204" pitchFamily="34" charset="-122"/>
              <a:cs typeface="+mj-ea"/>
            </a:endParaRPr>
          </a:p>
          <a:p>
            <a:pPr algn="just">
              <a:buFont typeface="Wingdings" panose="05000000000000000000" charset="0"/>
              <a:buChar char="§"/>
            </a:pP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anose="020B0503020204020204" pitchFamily="34" charset="-122"/>
              <a:cs typeface="+mj-ea"/>
            </a:endParaRPr>
          </a:p>
          <a:p>
            <a:pPr marL="0" indent="0" algn="just">
              <a:buNone/>
            </a:pP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anose="020B0503020204020204" pitchFamily="34" charset="-122"/>
              <a:cs typeface="+mj-ea"/>
            </a:endParaRPr>
          </a:p>
        </p:txBody>
      </p:sp>
      <p:pic>
        <p:nvPicPr>
          <p:cNvPr id="12" name="图片 11" descr="Vector Smart Object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4879" y="3349287"/>
            <a:ext cx="445294" cy="608648"/>
          </a:xfrm>
          <a:prstGeom prst="rect">
            <a:avLst/>
          </a:prstGeom>
        </p:spPr>
      </p:pic>
      <p:pic>
        <p:nvPicPr>
          <p:cNvPr id="13" name="图片 12" descr="Vector Smart Object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05314" y="2914728"/>
            <a:ext cx="445500" cy="606416"/>
          </a:xfrm>
          <a:prstGeom prst="rect">
            <a:avLst/>
          </a:prstGeom>
        </p:spPr>
      </p:pic>
      <p:pic>
        <p:nvPicPr>
          <p:cNvPr id="15" name="图片 14" descr="Vector Smart Object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3986292" y="3765233"/>
            <a:ext cx="561499" cy="789623"/>
          </a:xfrm>
          <a:prstGeom prst="rect">
            <a:avLst/>
          </a:prstGeom>
        </p:spPr>
      </p:pic>
      <p:pic>
        <p:nvPicPr>
          <p:cNvPr id="7" name="图片 6" descr="we-tof logo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8632" y="4385918"/>
            <a:ext cx="1656874" cy="1930718"/>
          </a:xfrm>
          <a:prstGeom prst="rect">
            <a:avLst/>
          </a:prstGeom>
        </p:spPr>
      </p:pic>
      <p:pic>
        <p:nvPicPr>
          <p:cNvPr id="9" name="图片 8" descr="yunitongxi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00063" y="4249799"/>
            <a:ext cx="2197418" cy="195834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60375" y="240030"/>
            <a:ext cx="8226425" cy="1527810"/>
          </a:xfrm>
          <a:prstGeom prst="rect">
            <a:avLst/>
          </a:prstGeom>
        </p:spPr>
        <p:txBody>
          <a:bodyPr vert="horz" lIns="67500" tIns="35100" rIns="67500" bIns="351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zh-CN" altLang="en-US" sz="4500" dirty="0">
                <a:solidFill>
                  <a:srgbClr val="941225"/>
                </a:solidFill>
                <a:sym typeface="+mn-ea"/>
              </a:rPr>
              <a:t>网络文字与宣传</a:t>
            </a:r>
            <a:r>
              <a:rPr lang="zh-CN" altLang="en-US" sz="2100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（负责同工：张敏儿姐妹）</a:t>
            </a:r>
          </a:p>
        </p:txBody>
      </p:sp>
      <p:sp>
        <p:nvSpPr>
          <p:cNvPr id="8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57200" y="1489813"/>
            <a:ext cx="8334632" cy="2421101"/>
          </a:xfrm>
          <a:prstGeom prst="rect">
            <a:avLst/>
          </a:prstGeom>
        </p:spPr>
        <p:txBody>
          <a:bodyPr vert="horz" lIns="67500" tIns="35100" rIns="67500" bIns="35100" rtlCol="0">
            <a:no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altLang="zh-CN" sz="2700" b="1" dirty="0">
                <a:solidFill>
                  <a:srgbClr val="941225"/>
                </a:solidFill>
                <a:latin typeface="Microsoft YaHei" panose="020B0503020204020204" pitchFamily="34" charset="-122"/>
                <a:cs typeface="+mj-ea"/>
                <a:sym typeface="+mn-ea"/>
              </a:rPr>
              <a:t>代祷事项：</a:t>
            </a:r>
            <a:endParaRPr lang="en-US" altLang="zh-CN" sz="2700" b="1" dirty="0">
              <a:solidFill>
                <a:srgbClr val="941225"/>
              </a:solidFill>
              <a:latin typeface="Microsoft YaHei" panose="020B0503020204020204" pitchFamily="34" charset="-122"/>
              <a:cs typeface="+mj-ea"/>
            </a:endParaRPr>
          </a:p>
          <a:p>
            <a:pPr marL="386080" indent="-386080" algn="just">
              <a:buFont typeface="Wingdings" panose="05000000000000000000" charset="0"/>
              <a:buAutoNum type="arabicPeriod"/>
            </a:pPr>
            <a:r>
              <a:rPr lang="zh-CN" altLang="en-US" sz="2400" b="1" dirty="0">
                <a:latin typeface="Microsoft YaHei" panose="020B0503020204020204" pitchFamily="34" charset="-122"/>
                <a:cs typeface="+mj-ea"/>
                <a:sym typeface="+mn-ea"/>
              </a:rPr>
              <a:t>愿上传在网站和社交平台的文章，能触及更多需要者。</a:t>
            </a:r>
          </a:p>
          <a:p>
            <a:pPr marL="386080" indent="-386080" algn="just">
              <a:buFont typeface="Wingdings" panose="05000000000000000000" charset="0"/>
              <a:buAutoNum type="arabicPeriod"/>
            </a:pPr>
            <a:r>
              <a:rPr lang="zh-CN" altLang="en-US" sz="2400" b="1" dirty="0">
                <a:latin typeface="Microsoft YaHei" panose="020B0503020204020204" pitchFamily="34" charset="-122"/>
                <a:cs typeface="+mj-ea"/>
                <a:sym typeface="+mn-ea"/>
              </a:rPr>
              <a:t>有更多机会接触校园及教会团契，并给予媒体素养教导和分享。</a:t>
            </a:r>
            <a:endParaRPr lang="zh-CN" altLang="en-US" sz="1500" b="1" dirty="0">
              <a:solidFill>
                <a:schemeClr val="bg1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2" name="内容占位符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57200" y="3795219"/>
            <a:ext cx="3410465" cy="2421102"/>
          </a:xfrm>
          <a:prstGeom prst="rect">
            <a:avLst/>
          </a:prstGeom>
        </p:spPr>
        <p:txBody>
          <a:bodyPr vert="horz" lIns="67500" tIns="35100" rIns="67500" bIns="35100" rtlCol="0">
            <a:no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1955" indent="-401955" algn="just">
              <a:buFont typeface="+mj-lt"/>
              <a:buAutoNum type="arabicPeriod" startAt="3"/>
            </a:pPr>
            <a:r>
              <a:rPr lang="zh-CN" altLang="en-US" sz="2400" b="1" dirty="0">
                <a:latin typeface="Microsoft YaHei" panose="020B0503020204020204" pitchFamily="34" charset="-122"/>
                <a:cs typeface="+mj-ea"/>
                <a:sym typeface="+mn-ea"/>
              </a:rPr>
              <a:t>有智慧预备和教导多媒体工作坊。</a:t>
            </a:r>
            <a:endParaRPr lang="zh-CN" altLang="en-US" sz="1500" b="1" dirty="0">
              <a:solidFill>
                <a:schemeClr val="bg1"/>
              </a:solidFill>
              <a:latin typeface="Microsoft YaHei" panose="020B0503020204020204" pitchFamily="3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20314" y="53446"/>
            <a:ext cx="8307705" cy="1508760"/>
          </a:xfrm>
          <a:prstGeom prst="rect">
            <a:avLst/>
          </a:prstGeom>
        </p:spPr>
        <p:txBody>
          <a:bodyPr vert="horz" lIns="67500" tIns="35100" rIns="67500" bIns="351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zh-CN" altLang="en-US" sz="4500" dirty="0">
                <a:solidFill>
                  <a:srgbClr val="941225"/>
                </a:solidFill>
                <a:sym typeface="+mn-ea"/>
              </a:rPr>
              <a:t>设计与动画漫画</a:t>
            </a:r>
            <a:r>
              <a:rPr lang="zh-CN" altLang="en-US" sz="2100" dirty="0">
                <a:solidFill>
                  <a:srgbClr val="941225"/>
                </a:solidFill>
                <a:sym typeface="+mn-ea"/>
              </a:rPr>
              <a:t>（林佳锦姐妹、许方瑜姐妹）</a:t>
            </a:r>
          </a:p>
        </p:txBody>
      </p:sp>
      <p:sp>
        <p:nvSpPr>
          <p:cNvPr id="6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20314" y="1172211"/>
            <a:ext cx="8596038" cy="3065145"/>
          </a:xfrm>
          <a:prstGeom prst="rect">
            <a:avLst/>
          </a:prstGeom>
        </p:spPr>
        <p:txBody>
          <a:bodyPr vert="horz" lIns="67500" tIns="35100" rIns="67500" bIns="351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charset="0"/>
              <a:buChar char="§"/>
            </a:pPr>
            <a:r>
              <a:rPr lang="zh-CN" altLang="en-US" sz="2400" b="1" dirty="0">
                <a:solidFill>
                  <a:srgbClr val="941225"/>
                </a:solidFill>
                <a:sym typeface="+mn-ea"/>
              </a:rPr>
              <a:t>支援年会各部和教会：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协助设计海报、漫画绘制等。</a:t>
            </a:r>
          </a:p>
          <a:p>
            <a:pPr>
              <a:buFont typeface="Wingdings" panose="05000000000000000000" charset="0"/>
              <a:buChar char="§"/>
            </a:pPr>
            <a:r>
              <a:rPr lang="zh-CN" altLang="en-US" sz="2400" b="1" dirty="0">
                <a:solidFill>
                  <a:srgbClr val="941225"/>
                </a:solidFill>
                <a:latin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动画制作：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圣经故事、媒体品格素养、动漫福音单张等。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anose="020B0503020204020204" pitchFamily="34" charset="-122"/>
              <a:cs typeface="Microsoft YaHei" panose="020B0503020204020204" pitchFamily="34" charset="-122"/>
              <a:sym typeface="+mn-ea"/>
            </a:endParaRPr>
          </a:p>
        </p:txBody>
      </p:sp>
      <p:pic>
        <p:nvPicPr>
          <p:cNvPr id="9" name="图片 8" descr="2026年少年主日海报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489" y="2541270"/>
            <a:ext cx="2957313" cy="4183142"/>
          </a:xfrm>
          <a:prstGeom prst="rect">
            <a:avLst/>
          </a:prstGeom>
        </p:spPr>
      </p:pic>
      <p:pic>
        <p:nvPicPr>
          <p:cNvPr id="10" name="图片 9" descr="2026年中老年人关怀事工 edit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2798" y="2541270"/>
            <a:ext cx="4174185" cy="2348254"/>
          </a:xfrm>
          <a:prstGeom prst="rect">
            <a:avLst/>
          </a:prstGeom>
        </p:spPr>
      </p:pic>
      <p:pic>
        <p:nvPicPr>
          <p:cNvPr id="11" name="图片 10" descr="2026年9月 每日活水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83372" y="4957683"/>
            <a:ext cx="3140782" cy="1766729"/>
          </a:xfrm>
          <a:prstGeom prst="rect">
            <a:avLst/>
          </a:prstGeom>
        </p:spPr>
      </p:pic>
      <p:pic>
        <p:nvPicPr>
          <p:cNvPr id="13" name="图片 12" descr="0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20689" y="4953616"/>
            <a:ext cx="1770796" cy="1770796"/>
          </a:xfrm>
          <a:prstGeom prst="rect">
            <a:avLst/>
          </a:prstGeom>
        </p:spPr>
      </p:pic>
      <p:pic>
        <p:nvPicPr>
          <p:cNvPr id="15" name="图片 14" descr="09"/>
          <p:cNvPicPr>
            <a:picLocks noChangeAspect="1"/>
          </p:cNvPicPr>
          <p:nvPr/>
        </p:nvPicPr>
        <p:blipFill>
          <a:blip r:embed="rId10"/>
          <a:srcRect t="21130" b="33454"/>
          <a:stretch>
            <a:fillRect/>
          </a:stretch>
        </p:blipFill>
        <p:spPr>
          <a:xfrm>
            <a:off x="171489" y="2466015"/>
            <a:ext cx="3372514" cy="3317060"/>
          </a:xfrm>
          <a:prstGeom prst="rect">
            <a:avLst/>
          </a:prstGeom>
        </p:spPr>
      </p:pic>
      <p:pic>
        <p:nvPicPr>
          <p:cNvPr id="14" name="图片 13" descr="17"/>
          <p:cNvPicPr>
            <a:picLocks noChangeAspect="1"/>
          </p:cNvPicPr>
          <p:nvPr/>
        </p:nvPicPr>
        <p:blipFill>
          <a:blip r:embed="rId11"/>
          <a:srcRect t="17704" b="32667"/>
          <a:stretch>
            <a:fillRect/>
          </a:stretch>
        </p:blipFill>
        <p:spPr>
          <a:xfrm>
            <a:off x="1789597" y="3442050"/>
            <a:ext cx="3094332" cy="3326423"/>
          </a:xfrm>
          <a:prstGeom prst="rect">
            <a:avLst/>
          </a:prstGeom>
        </p:spPr>
      </p:pic>
      <p:pic>
        <p:nvPicPr>
          <p:cNvPr id="16" name="图片 15" descr="18"/>
          <p:cNvPicPr>
            <a:picLocks noChangeAspect="1"/>
          </p:cNvPicPr>
          <p:nvPr/>
        </p:nvPicPr>
        <p:blipFill>
          <a:blip r:embed="rId12"/>
          <a:srcRect t="21083" b="29491"/>
          <a:stretch>
            <a:fillRect/>
          </a:stretch>
        </p:blipFill>
        <p:spPr>
          <a:xfrm>
            <a:off x="3863290" y="2462440"/>
            <a:ext cx="3102286" cy="3320635"/>
          </a:xfrm>
          <a:prstGeom prst="rect">
            <a:avLst/>
          </a:prstGeom>
        </p:spPr>
      </p:pic>
      <p:pic>
        <p:nvPicPr>
          <p:cNvPr id="17" name="图片 16" descr="20"/>
          <p:cNvPicPr>
            <a:picLocks noChangeAspect="1"/>
          </p:cNvPicPr>
          <p:nvPr/>
        </p:nvPicPr>
        <p:blipFill>
          <a:blip r:embed="rId13"/>
          <a:srcRect t="28620" b="26269"/>
          <a:stretch>
            <a:fillRect/>
          </a:stretch>
        </p:blipFill>
        <p:spPr>
          <a:xfrm>
            <a:off x="5533352" y="3442050"/>
            <a:ext cx="3395356" cy="33170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0"/>
                            </p:stCondLst>
                            <p:childTnLst>
                              <p:par>
                                <p:cTn id="34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000"/>
                            </p:stCondLst>
                            <p:childTnLst>
                              <p:par>
                                <p:cTn id="38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4000"/>
                            </p:stCondLst>
                            <p:childTnLst>
                              <p:par>
                                <p:cTn id="42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91191" y="149939"/>
            <a:ext cx="8218805" cy="1389380"/>
          </a:xfrm>
          <a:prstGeom prst="rect">
            <a:avLst/>
          </a:prstGeom>
        </p:spPr>
        <p:txBody>
          <a:bodyPr vert="horz" lIns="67500" tIns="35100" rIns="67500" bIns="351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zh-CN" altLang="en-US" sz="4500" dirty="0">
                <a:solidFill>
                  <a:srgbClr val="941225"/>
                </a:solidFill>
                <a:sym typeface="+mn-ea"/>
              </a:rPr>
              <a:t>设计与动画漫画</a:t>
            </a:r>
            <a:r>
              <a:rPr lang="zh-CN" altLang="en-US" sz="2100" dirty="0">
                <a:solidFill>
                  <a:srgbClr val="941225"/>
                </a:solidFill>
                <a:sym typeface="+mn-ea"/>
              </a:rPr>
              <a:t>（林佳锦姐妹、许方瑜姐妹）</a:t>
            </a:r>
          </a:p>
        </p:txBody>
      </p:sp>
      <p:sp>
        <p:nvSpPr>
          <p:cNvPr id="6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17051" y="1370171"/>
            <a:ext cx="8679815" cy="4402455"/>
          </a:xfrm>
          <a:prstGeom prst="rect">
            <a:avLst/>
          </a:prstGeom>
        </p:spPr>
        <p:txBody>
          <a:bodyPr vert="horz" lIns="67500" tIns="35100" rIns="67500" bIns="351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charset="0"/>
              <a:buChar char="§"/>
            </a:pPr>
            <a:r>
              <a:rPr lang="zh-CN" altLang="en-US" sz="2400" b="1" dirty="0">
                <a:solidFill>
                  <a:srgbClr val="941225"/>
                </a:solidFill>
                <a:sym typeface="+mn-ea"/>
              </a:rPr>
              <a:t>平面设计：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各个平台</a:t>
            </a:r>
            <a:r>
              <a: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/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活动</a:t>
            </a:r>
            <a:r>
              <a: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/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产品宣传、多个社群媒体账号内容、教会</a:t>
            </a:r>
            <a:r>
              <a: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PPT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背景模板、乐芙美图等。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anose="020B0503020204020204" pitchFamily="34" charset="-122"/>
              <a:cs typeface="Microsoft YaHei" panose="020B0503020204020204" pitchFamily="34" charset="-122"/>
              <a:sym typeface="+mn-ea"/>
            </a:endParaRPr>
          </a:p>
        </p:txBody>
      </p:sp>
      <p:pic>
        <p:nvPicPr>
          <p:cNvPr id="15" name="图片 14" descr="少团信仰讲座-以牙还牙还是以德报怨？poster 20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051" y="2749599"/>
            <a:ext cx="2854849" cy="4022963"/>
          </a:xfrm>
          <a:prstGeom prst="rect">
            <a:avLst/>
          </a:prstGeom>
        </p:spPr>
      </p:pic>
      <p:pic>
        <p:nvPicPr>
          <p:cNvPr id="7" name="图片 6" descr="260218_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1701" y="3286108"/>
            <a:ext cx="2668731" cy="333711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055" y="3634796"/>
            <a:ext cx="2875848" cy="287584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" name="图片 9" descr="祈克果——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71239" y="3581386"/>
            <a:ext cx="2516622" cy="3121229"/>
          </a:xfrm>
          <a:prstGeom prst="rect">
            <a:avLst/>
          </a:prstGeom>
        </p:spPr>
      </p:pic>
      <p:pic>
        <p:nvPicPr>
          <p:cNvPr id="11" name="图片 10" descr="升天日 1080x19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0990" y="2469308"/>
            <a:ext cx="2421818" cy="4305858"/>
          </a:xfrm>
          <a:prstGeom prst="rect">
            <a:avLst/>
          </a:prstGeom>
        </p:spPr>
      </p:pic>
      <p:pic>
        <p:nvPicPr>
          <p:cNvPr id="13" name="图片 12" descr="信心旅人_banner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1512" y="2469308"/>
            <a:ext cx="4465862" cy="178661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2" name="图片 11" descr="2月——你在网络有礼貌吗？(900-x-500)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192" y="5082506"/>
            <a:ext cx="3099489" cy="1721615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8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8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6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4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2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73950" y="205114"/>
            <a:ext cx="8227695" cy="1254760"/>
          </a:xfrm>
          <a:prstGeom prst="rect">
            <a:avLst/>
          </a:prstGeom>
        </p:spPr>
        <p:txBody>
          <a:bodyPr vert="horz" lIns="67500" tIns="35100" rIns="67500" bIns="351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zh-CN" altLang="en-US" sz="4500" dirty="0">
                <a:solidFill>
                  <a:srgbClr val="941225"/>
                </a:solidFill>
                <a:sym typeface="+mn-ea"/>
              </a:rPr>
              <a:t>设计与动画漫画</a:t>
            </a:r>
            <a:r>
              <a:rPr lang="zh-CN" altLang="en-US" sz="2100" dirty="0">
                <a:solidFill>
                  <a:srgbClr val="941225"/>
                </a:solidFill>
                <a:sym typeface="+mn-ea"/>
              </a:rPr>
              <a:t>（林佳锦姐妹、许方瑜姐妹）</a:t>
            </a:r>
          </a:p>
        </p:txBody>
      </p:sp>
      <p:sp>
        <p:nvSpPr>
          <p:cNvPr id="6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173950" y="1459874"/>
            <a:ext cx="5911754" cy="4106133"/>
          </a:xfrm>
          <a:prstGeom prst="rect">
            <a:avLst/>
          </a:prstGeom>
        </p:spPr>
        <p:txBody>
          <a:bodyPr vert="horz" lIns="67500" tIns="35100" rIns="67500" bIns="351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zh-CN" altLang="en-US" sz="2800" b="1" dirty="0">
                <a:solidFill>
                  <a:srgbClr val="941225"/>
                </a:solidFill>
                <a:latin typeface="Microsoft YaHei" panose="020B0503020204020204" pitchFamily="34" charset="-122"/>
                <a:sym typeface="+mn-ea"/>
              </a:rPr>
              <a:t>代祷事项：</a:t>
            </a:r>
            <a:endParaRPr lang="zh-CN" altLang="en-US" sz="2800" b="1" dirty="0">
              <a:solidFill>
                <a:srgbClr val="941225"/>
              </a:solidFill>
              <a:latin typeface="Microsoft YaHei" panose="020B0503020204020204" pitchFamily="34" charset="-122"/>
            </a:endParaRPr>
          </a:p>
          <a:p>
            <a:pPr marL="386080" indent="-386080" algn="just">
              <a:buFont typeface="Wingdings" panose="05000000000000000000" charset="0"/>
              <a:buAutoNum type="arabicPeriod"/>
            </a:pP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cs typeface="+mj-ea"/>
                <a:sym typeface="+mn-ea"/>
              </a:rPr>
              <a:t>为同工有智慧、创意和属灵的敏锐感来绘制每个作品。</a:t>
            </a:r>
          </a:p>
          <a:p>
            <a:pPr marL="386080" indent="-386080" algn="just">
              <a:buFont typeface="Wingdings" panose="05000000000000000000" charset="0"/>
              <a:buAutoNum type="arabicPeriod"/>
            </a:pP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cs typeface="+mj-ea"/>
                <a:sym typeface="+mn-ea"/>
              </a:rPr>
              <a:t>愿这些被传播出去的作品都能触动</a:t>
            </a:r>
            <a:br>
              <a:rPr lang="en-MY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cs typeface="+mj-ea"/>
                <a:sym typeface="+mn-ea"/>
              </a:rPr>
            </a:b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cs typeface="+mj-ea"/>
                <a:sym typeface="+mn-ea"/>
              </a:rPr>
              <a:t>人心，达到安慰和提醒的效果。</a:t>
            </a:r>
          </a:p>
          <a:p>
            <a:pPr marL="386080" indent="-386080" algn="just">
              <a:buFont typeface="Wingdings" panose="05000000000000000000" charset="0"/>
              <a:buAutoNum type="arabicPeriod"/>
            </a:pP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cs typeface="+mj-ea"/>
                <a:sym typeface="+mn-ea"/>
              </a:rPr>
              <a:t>有更多喜爱绘画和设计的青少年，</a:t>
            </a:r>
            <a:br>
              <a:rPr lang="en-MY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cs typeface="+mj-ea"/>
                <a:sym typeface="+mn-ea"/>
              </a:rPr>
            </a:b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cs typeface="+mj-ea"/>
                <a:sym typeface="+mn-ea"/>
              </a:rPr>
              <a:t>善用恩赐成为神国大将</a:t>
            </a:r>
            <a:r>
              <a:rPr lang="zh-CN" altLang="en-US"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cs typeface="+mj-ea"/>
                <a:sym typeface="+mn-ea"/>
              </a:rPr>
              <a:t>。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内容占位符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010059" y="1238885"/>
            <a:ext cx="4530695" cy="1590812"/>
          </a:xfrm>
          <a:prstGeom prst="rect">
            <a:avLst/>
          </a:prstGeom>
        </p:spPr>
        <p:txBody>
          <a:bodyPr vert="horz" lIns="67500" tIns="35100" rIns="67500" bIns="351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charset="0"/>
              <a:buChar char="§"/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更新与维护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本部现有的网站、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APP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、社交媒体账号等。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02740" y="-635"/>
            <a:ext cx="8008139" cy="1239520"/>
          </a:xfrm>
          <a:prstGeom prst="rect">
            <a:avLst/>
          </a:prstGeom>
        </p:spPr>
        <p:txBody>
          <a:bodyPr vert="horz" lIns="67500" tIns="35100" rIns="67500" bIns="351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zh-CN" altLang="en-US" sz="3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平台维护与开发</a:t>
            </a:r>
            <a:br>
              <a:rPr lang="zh-CN" altLang="en-US" sz="4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</a:br>
            <a:r>
              <a:rPr lang="zh-CN" altLang="en-US" sz="2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（负责同工：梁一花姐妹、林景鸿弟兄、许定凯弟兄）</a:t>
            </a:r>
          </a:p>
        </p:txBody>
      </p:sp>
      <p:pic>
        <p:nvPicPr>
          <p:cNvPr id="6" name="图片 5" descr="Yam+ 4x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9769" y="2400931"/>
            <a:ext cx="4492465" cy="3369349"/>
          </a:xfrm>
          <a:prstGeom prst="rect">
            <a:avLst/>
          </a:prstGeom>
        </p:spPr>
      </p:pic>
      <p:pic>
        <p:nvPicPr>
          <p:cNvPr id="15" name="图片 14" descr="20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574" y="3169448"/>
            <a:ext cx="5125491" cy="2883089"/>
          </a:xfrm>
          <a:prstGeom prst="rect">
            <a:avLst/>
          </a:prstGeom>
        </p:spPr>
      </p:pic>
      <p:pic>
        <p:nvPicPr>
          <p:cNvPr id="5" name="图片 4" descr="2022 1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89769" y="3922797"/>
            <a:ext cx="4926597" cy="2771179"/>
          </a:xfrm>
          <a:prstGeom prst="rect">
            <a:avLst/>
          </a:prstGeom>
        </p:spPr>
      </p:pic>
      <p:pic>
        <p:nvPicPr>
          <p:cNvPr id="16" name="图片 15" descr="ICB网站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38587" y="714455"/>
            <a:ext cx="1277779" cy="12777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3" presetClass="entr" presetSubtype="28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8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23" presetClass="entr" presetSubtype="28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127157" y="1238686"/>
            <a:ext cx="4856205" cy="5490210"/>
          </a:xfrm>
          <a:prstGeom prst="rect">
            <a:avLst/>
          </a:prstGeom>
        </p:spPr>
        <p:txBody>
          <a:bodyPr vert="horz" lIns="67500" tIns="35100" rIns="67500" bIns="35100" rtlCol="0"/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charset="0"/>
              <a:buChar char="§"/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" panose="020B0503020204020204" pitchFamily="34" charset="-122"/>
                <a:cs typeface="Microsoft JhengHei" panose="020B0604030504040204" charset="-120"/>
                <a:sym typeface="+mn-ea"/>
              </a:rPr>
              <a:t>技术支援年会各部，包括：</a:t>
            </a:r>
            <a:br>
              <a:rPr lang="en-MY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" panose="020B0503020204020204" pitchFamily="34" charset="-122"/>
                <a:cs typeface="Microsoft JhengHei" panose="020B0604030504040204" charset="-120"/>
                <a:sym typeface="+mn-ea"/>
              </a:rPr>
            </a:b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cs typeface="Microsoft JhengHei" panose="020B0604030504040204" charset="-120"/>
                <a:sym typeface="+mn-ea"/>
              </a:rPr>
              <a:t>直播活动、编写有声书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cs typeface="Microsoft JhengHei" panose="020B0604030504040204" charset="-120"/>
                <a:sym typeface="+mn-ea"/>
              </a:rPr>
              <a:t>/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cs typeface="Microsoft JhengHei" panose="020B0604030504040204" charset="-120"/>
                <a:sym typeface="+mn-ea"/>
              </a:rPr>
              <a:t>网站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cs typeface="Microsoft JhengHei" panose="020B0604030504040204" charset="-120"/>
                <a:sym typeface="+mn-ea"/>
              </a:rPr>
              <a:t>/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cs typeface="Microsoft JhengHei" panose="020B0604030504040204" charset="-120"/>
                <a:sym typeface="+mn-ea"/>
              </a:rPr>
              <a:t>资料库系统等。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anose="020B0503020204020204" pitchFamily="34" charset="-122"/>
              <a:cs typeface="Microsoft JhengHei" panose="020B0604030504040204" charset="-120"/>
            </a:endParaRPr>
          </a:p>
          <a:p>
            <a:pPr>
              <a:buFont typeface="Wingdings" panose="05000000000000000000" charset="0"/>
              <a:buChar char="§"/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" panose="020B0503020204020204" pitchFamily="34" charset="-122"/>
                <a:cs typeface="Microsoft JhengHei" panose="020B0604030504040204" charset="-120"/>
                <a:sym typeface="+mn-ea"/>
              </a:rPr>
              <a:t>与年会各部配合维护各部的网页，包括：</a:t>
            </a:r>
            <a:br>
              <a:rPr lang="en-MY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" panose="020B0503020204020204" pitchFamily="34" charset="-122"/>
                <a:cs typeface="Microsoft JhengHei" panose="020B0604030504040204" charset="-120"/>
                <a:sym typeface="+mn-ea"/>
              </a:rPr>
            </a:b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cs typeface="Microsoft JhengHei" panose="020B0604030504040204" charset="-120"/>
                <a:sym typeface="+mn-ea"/>
              </a:rPr>
              <a:t>家庭与辅导部、宣教部、文字事业部的网站等。</a:t>
            </a:r>
            <a:endParaRPr lang="en-US" altLang="zh-CN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anose="020B0503020204020204" pitchFamily="34" charset="-122"/>
              <a:cs typeface="Microsoft JhengHei" panose="020B0604030504040204" charset="-120"/>
              <a:sym typeface="+mn-ea"/>
            </a:endParaRPr>
          </a:p>
          <a:p>
            <a:pPr>
              <a:buFont typeface="Wingdings" panose="05000000000000000000" charset="0"/>
              <a:buChar char="§"/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" panose="020B0503020204020204" pitchFamily="34" charset="-122"/>
                <a:cs typeface="Microsoft JhengHei" panose="020B0604030504040204" charset="-120"/>
                <a:sym typeface="+mn-ea"/>
              </a:rPr>
              <a:t>处理电脑技术问题、教导多媒体课程，如：</a:t>
            </a:r>
            <a:br>
              <a:rPr lang="en-US" altLang="zh-CN" sz="2400" b="1" dirty="0">
                <a:gradFill>
                  <a:gsLst>
                    <a:gs pos="0">
                      <a:srgbClr val="FBEC43"/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cs typeface="Microsoft JhengHei" panose="020B0604030504040204" charset="-120"/>
                <a:sym typeface="+mn-ea"/>
              </a:rPr>
            </a:b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cs typeface="Microsoft JhengHei" panose="020B0604030504040204" charset="-120"/>
                <a:sym typeface="+mn-ea"/>
              </a:rPr>
              <a:t>年会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cs typeface="Microsoft JhengHei" panose="020B0604030504040204" charset="-120"/>
                <a:sym typeface="+mn-ea"/>
              </a:rPr>
              <a:t>ZOOM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cs typeface="Microsoft JhengHei" panose="020B0604030504040204" charset="-120"/>
                <a:sym typeface="+mn-ea"/>
              </a:rPr>
              <a:t>云会议室管理、</a:t>
            </a:r>
            <a:br>
              <a:rPr lang="en-MY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cs typeface="Microsoft JhengHei" panose="020B0604030504040204" charset="-120"/>
                <a:sym typeface="+mn-ea"/>
              </a:rPr>
            </a:b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cs typeface="Microsoft JhengHei" panose="020B0604030504040204" charset="-120"/>
                <a:sym typeface="+mn-ea"/>
              </a:rPr>
              <a:t>音响控制课程等。</a:t>
            </a: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02740" y="-635"/>
            <a:ext cx="8008139" cy="1239520"/>
          </a:xfrm>
          <a:prstGeom prst="rect">
            <a:avLst/>
          </a:prstGeom>
        </p:spPr>
        <p:txBody>
          <a:bodyPr vert="horz" lIns="67500" tIns="35100" rIns="67500" bIns="351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zh-CN" altLang="en-US" sz="3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平台维护与开发</a:t>
            </a:r>
            <a:br>
              <a:rPr lang="zh-CN" altLang="en-US" sz="4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</a:br>
            <a:r>
              <a:rPr lang="zh-CN" altLang="en-US" sz="2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（负责同工：梁一花姐妹、林景鸿弟兄、许定凯弟兄）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Screenshot (562)"/>
          <p:cNvPicPr>
            <a:picLocks noChangeAspect="1"/>
          </p:cNvPicPr>
          <p:nvPr/>
        </p:nvPicPr>
        <p:blipFill>
          <a:blip r:embed="rId4"/>
          <a:srcRect l="12499" r="12499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6" name="图片 5" descr="logo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05025" y="382764"/>
            <a:ext cx="1538288" cy="153828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内容占位符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077730" y="1497330"/>
            <a:ext cx="4850027" cy="4868545"/>
          </a:xfrm>
          <a:prstGeom prst="rect">
            <a:avLst/>
          </a:prstGeom>
        </p:spPr>
        <p:txBody>
          <a:bodyPr vert="horz" lIns="67500" tIns="35100" rIns="67500" bIns="35100" rtlCol="0">
            <a:no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0000"/>
              </a:lnSpc>
              <a:buNone/>
            </a:pPr>
            <a:r>
              <a:rPr lang="zh-CN" altLang="en-US" sz="2700" b="1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代祷事项：</a:t>
            </a:r>
            <a:endParaRPr lang="zh-CN" altLang="en-US" sz="2700" b="1" dirty="0">
              <a:gradFill>
                <a:gsLst>
                  <a:gs pos="50000">
                    <a:schemeClr val="tx1"/>
                  </a:gs>
                  <a:gs pos="0">
                    <a:schemeClr val="tx1">
                      <a:lumMod val="25000"/>
                      <a:lumOff val="75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  <a:p>
            <a:pPr marL="386080" indent="-386080" algn="just">
              <a:lnSpc>
                <a:spcPct val="110000"/>
              </a:lnSpc>
              <a:buFont typeface="Wingdings" panose="05000000000000000000" charset="0"/>
              <a:buAutoNum type="arabicPeriod"/>
            </a:pP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愿同工们有智慧编写和管理</a:t>
            </a:r>
            <a:br>
              <a:rPr lang="en-MY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</a:b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各网站、社交平台、手机应用程式等。</a:t>
            </a:r>
          </a:p>
          <a:p>
            <a:pPr marL="386080" indent="-386080" algn="just">
              <a:lnSpc>
                <a:spcPct val="110000"/>
              </a:lnSpc>
              <a:buFont typeface="Wingdings" panose="05000000000000000000" charset="0"/>
              <a:buAutoNum type="arabicPeriod"/>
            </a:pP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求神保守这些网站和平台，</a:t>
            </a:r>
            <a:br>
              <a:rPr lang="en-MY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</a:b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不受恶者侵略，能正常运作。</a:t>
            </a:r>
          </a:p>
          <a:p>
            <a:pPr marL="386080" indent="-386080" algn="just">
              <a:lnSpc>
                <a:spcPct val="110000"/>
              </a:lnSpc>
              <a:buFont typeface="Wingdings" panose="05000000000000000000" charset="0"/>
              <a:buAutoNum type="arabicPeriod"/>
            </a:pP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借这些管道，将福音种子散播在网友的心田，预备他们的心成为好土，早日得着基督救恩。</a:t>
            </a: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02740" y="-635"/>
            <a:ext cx="8008139" cy="1239520"/>
          </a:xfrm>
          <a:prstGeom prst="rect">
            <a:avLst/>
          </a:prstGeom>
        </p:spPr>
        <p:txBody>
          <a:bodyPr vert="horz" lIns="67500" tIns="35100" rIns="67500" bIns="351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zh-CN" altLang="en-US" sz="39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平台维护与开发</a:t>
            </a:r>
            <a:br>
              <a:rPr lang="zh-CN" altLang="en-US" sz="4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</a:br>
            <a:r>
              <a:rPr lang="zh-CN" altLang="en-US" sz="2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（负责同工：梁一花姐妹、林景鸿弟兄、许定凯弟兄）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Movie-1920 x 10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13865"/>
            <a:ext cx="9144000" cy="5144135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67360" y="967105"/>
            <a:ext cx="8209280" cy="1083310"/>
          </a:xfrm>
          <a:prstGeom prst="rect">
            <a:avLst/>
          </a:prstGeom>
        </p:spPr>
        <p:txBody>
          <a:bodyPr vert="horz" lIns="67500" tIns="35100" rIns="67500" bIns="351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pPr algn="ctr"/>
            <a:r>
              <a:rPr lang="zh-CN" altLang="en-US" sz="4500" dirty="0">
                <a:solidFill>
                  <a:srgbClr val="C00000"/>
                </a:solidFill>
                <a:sym typeface="+mn-ea"/>
              </a:rPr>
              <a:t>媒体宣教的使命</a:t>
            </a:r>
            <a:r>
              <a:rPr lang="en-US" altLang="zh-CN" sz="4500" dirty="0">
                <a:solidFill>
                  <a:srgbClr val="C00000"/>
                </a:solidFill>
                <a:sym typeface="+mn-ea"/>
              </a:rPr>
              <a:t> </a:t>
            </a:r>
            <a:r>
              <a:rPr lang="zh-CN" altLang="en-US" sz="3000" dirty="0">
                <a:solidFill>
                  <a:srgbClr val="7E6000"/>
                </a:solidFill>
                <a:sym typeface="+mn-ea"/>
              </a:rPr>
              <a:t>为自己祷告</a:t>
            </a:r>
          </a:p>
        </p:txBody>
      </p:sp>
      <p:sp>
        <p:nvSpPr>
          <p:cNvPr id="6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832828" y="2048130"/>
            <a:ext cx="7478344" cy="3836035"/>
          </a:xfrm>
          <a:prstGeom prst="rect">
            <a:avLst/>
          </a:prstGeom>
        </p:spPr>
        <p:txBody>
          <a:bodyPr vert="horz" lIns="67500" tIns="35100" rIns="67500" bIns="351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6080" indent="-386080" algn="just">
              <a:lnSpc>
                <a:spcPct val="120000"/>
              </a:lnSpc>
              <a:buFont typeface="Wingdings" panose="05000000000000000000" charset="0"/>
              <a:buAutoNum type="arabicPeriod"/>
            </a:pPr>
            <a:r>
              <a:rPr lang="zh-CN" altLang="en-US" sz="2400" b="1" dirty="0">
                <a:solidFill>
                  <a:srgbClr val="7E6000"/>
                </a:solidFill>
                <a:sym typeface="+mn-ea"/>
              </a:rPr>
              <a:t>身为媒体使用者的我们，都能善用网络和资讯。</a:t>
            </a:r>
          </a:p>
          <a:p>
            <a:pPr marL="386080" indent="-386080" algn="just">
              <a:lnSpc>
                <a:spcPct val="120000"/>
              </a:lnSpc>
              <a:buFont typeface="Wingdings" panose="05000000000000000000" charset="0"/>
              <a:buAutoNum type="arabicPeriod"/>
            </a:pPr>
            <a:r>
              <a:rPr lang="zh-CN" altLang="en-US" sz="2400" b="1" dirty="0">
                <a:solidFill>
                  <a:srgbClr val="7E6000"/>
                </a:solidFill>
                <a:sym typeface="+mn-ea"/>
              </a:rPr>
              <a:t>恳求主让我们有能力和智慧，分辨和提防每天</a:t>
            </a:r>
            <a:br>
              <a:rPr lang="en-MY" altLang="zh-CN" sz="2400" b="1" dirty="0">
                <a:solidFill>
                  <a:srgbClr val="7E6000"/>
                </a:solidFill>
                <a:sym typeface="+mn-ea"/>
              </a:rPr>
            </a:br>
            <a:r>
              <a:rPr lang="zh-CN" altLang="en-US" sz="2400" b="1" dirty="0">
                <a:solidFill>
                  <a:srgbClr val="7E6000"/>
                </a:solidFill>
                <a:sym typeface="+mn-ea"/>
              </a:rPr>
              <a:t>所接收的资讯，特别是不符合圣经教导的价值观。</a:t>
            </a:r>
          </a:p>
          <a:p>
            <a:pPr marL="386080" indent="-386080" algn="just">
              <a:lnSpc>
                <a:spcPct val="120000"/>
              </a:lnSpc>
              <a:buFont typeface="Wingdings" panose="05000000000000000000" charset="0"/>
              <a:buAutoNum type="arabicPeriod"/>
            </a:pPr>
            <a:r>
              <a:rPr lang="zh-CN" altLang="en-US" sz="2400" b="1" dirty="0">
                <a:solidFill>
                  <a:srgbClr val="7E6000"/>
                </a:solidFill>
                <a:sym typeface="+mn-ea"/>
              </a:rPr>
              <a:t>透过网络媒体，让我们成为基督的见证，使神国因我们得彰显、被拓展！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logo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620" y="872117"/>
            <a:ext cx="2205038" cy="2205038"/>
          </a:xfrm>
          <a:prstGeom prst="rect">
            <a:avLst/>
          </a:prstGeom>
        </p:spPr>
      </p:pic>
      <p:pic>
        <p:nvPicPr>
          <p:cNvPr id="16" name="图片 15" descr="ICB网站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027036" y="1097307"/>
            <a:ext cx="1687354" cy="1687354"/>
          </a:xfrm>
          <a:prstGeom prst="rect">
            <a:avLst/>
          </a:prstGeom>
        </p:spPr>
      </p:pic>
      <p:pic>
        <p:nvPicPr>
          <p:cNvPr id="7" name="图片 6" descr="2026 b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713674"/>
            <a:ext cx="9144000" cy="5144326"/>
          </a:xfrm>
          <a:prstGeom prst="rect">
            <a:avLst/>
          </a:prstGeom>
        </p:spPr>
      </p:pic>
      <p:sp>
        <p:nvSpPr>
          <p:cNvPr id="5" name="左箭头 4"/>
          <p:cNvSpPr/>
          <p:nvPr/>
        </p:nvSpPr>
        <p:spPr>
          <a:xfrm flipH="1">
            <a:off x="4142422" y="1495799"/>
            <a:ext cx="2817495" cy="841534"/>
          </a:xfrm>
          <a:prstGeom prst="leftArrow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6" name="文本框 5"/>
          <p:cNvSpPr txBox="1"/>
          <p:nvPr/>
        </p:nvSpPr>
        <p:spPr>
          <a:xfrm flipH="1">
            <a:off x="4170521" y="1704396"/>
            <a:ext cx="2474119" cy="4286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100" b="1"/>
              <a:t>欢迎扫码了解更多</a:t>
            </a:r>
          </a:p>
        </p:txBody>
      </p:sp>
      <p:sp>
        <p:nvSpPr>
          <p:cNvPr id="11" name="左箭头 10"/>
          <p:cNvSpPr/>
          <p:nvPr>
            <p:custDataLst>
              <p:tags r:id="rId2"/>
            </p:custDataLst>
          </p:nvPr>
        </p:nvSpPr>
        <p:spPr>
          <a:xfrm flipH="1">
            <a:off x="388620" y="4223862"/>
            <a:ext cx="2205038" cy="841534"/>
          </a:xfrm>
          <a:prstGeom prst="leftArrow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390525" y="4430078"/>
            <a:ext cx="2474119" cy="4286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100" b="1"/>
              <a:t>支持媒体宣教</a:t>
            </a:r>
          </a:p>
        </p:txBody>
      </p:sp>
      <p:pic>
        <p:nvPicPr>
          <p:cNvPr id="3" name="图片 2" descr="SPay DuitNow ICB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64644" y="3429000"/>
            <a:ext cx="2267585" cy="320738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9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宗旨"/>
          <p:cNvPicPr>
            <a:picLocks noChangeAspect="1"/>
          </p:cNvPicPr>
          <p:nvPr/>
        </p:nvPicPr>
        <p:blipFill>
          <a:blip r:embed="rId2"/>
          <a:srcRect l="2236"/>
          <a:stretch>
            <a:fillRect/>
          </a:stretch>
        </p:blipFill>
        <p:spPr>
          <a:xfrm>
            <a:off x="6178" y="1343797"/>
            <a:ext cx="9137822" cy="525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026 b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714024"/>
            <a:ext cx="9144476" cy="5143976"/>
          </a:xfrm>
          <a:prstGeom prst="rect">
            <a:avLst/>
          </a:prstGeom>
        </p:spPr>
      </p:pic>
      <p:sp>
        <p:nvSpPr>
          <p:cNvPr id="7" name="标题 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44805" y="1260634"/>
            <a:ext cx="8112443" cy="768668"/>
          </a:xfrm>
        </p:spPr>
        <p:txBody>
          <a:bodyPr>
            <a:noAutofit/>
          </a:bodyPr>
          <a:lstStyle/>
          <a:p>
            <a:r>
              <a:rPr lang="zh-CN" altLang="en-US" sz="6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我们的事工：媒体宣教</a:t>
            </a:r>
          </a:p>
        </p:txBody>
      </p:sp>
      <p:sp>
        <p:nvSpPr>
          <p:cNvPr id="8" name="内容占位符 7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44805" y="1956435"/>
            <a:ext cx="8112443" cy="3569494"/>
          </a:xfrm>
        </p:spPr>
        <p:txBody>
          <a:bodyPr anchor="ctr" anchorCtr="0">
            <a:normAutofit/>
          </a:bodyPr>
          <a:lstStyle/>
          <a:p>
            <a:pPr marL="557530" indent="-557530">
              <a:lnSpc>
                <a:spcPct val="170000"/>
              </a:lnSpc>
              <a:buAutoNum type="arabicPeriod"/>
            </a:pPr>
            <a:r>
              <a:rPr lang="zh-CN" altLang="en-US" sz="33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 panose="020B0604030504040204" charset="-120"/>
              </a:rPr>
              <a:t>支援年会各部</a:t>
            </a:r>
          </a:p>
          <a:p>
            <a:pPr marL="557530" indent="-557530">
              <a:lnSpc>
                <a:spcPct val="170000"/>
              </a:lnSpc>
              <a:buAutoNum type="arabicPeriod"/>
            </a:pPr>
            <a:r>
              <a:rPr lang="zh-CN" altLang="en-US" sz="33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 panose="020B0604030504040204" charset="-120"/>
                <a:sym typeface="+mn-ea"/>
              </a:rPr>
              <a:t>网页及社交媒体平台营运</a:t>
            </a:r>
          </a:p>
          <a:p>
            <a:pPr marL="342900" lvl="1" indent="0">
              <a:lnSpc>
                <a:spcPct val="90000"/>
              </a:lnSpc>
              <a:buNone/>
            </a:pPr>
            <a:r>
              <a:rPr lang="zh-CN" altLang="en-US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 panose="020B0604030504040204" charset="-120"/>
                <a:sym typeface="+mn-ea"/>
              </a:rPr>
              <a:t>【网站与社媒账号管理、影音制作</a:t>
            </a:r>
            <a:r>
              <a:rPr lang="zh-CN" altLang="en-US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 panose="020B0604030504040204" charset="-120"/>
              </a:rPr>
              <a:t>、</a:t>
            </a:r>
          </a:p>
          <a:p>
            <a:pPr marL="0" indent="342900">
              <a:lnSpc>
                <a:spcPct val="90000"/>
              </a:lnSpc>
              <a:buNone/>
            </a:pPr>
            <a:r>
              <a:rPr lang="zh-CN" altLang="en-US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 panose="020B0604030504040204" charset="-120"/>
              </a:rPr>
              <a:t> </a:t>
            </a:r>
            <a:r>
              <a:rPr lang="en-US" altLang="zh-CN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 panose="020B0604030504040204" charset="-120"/>
              </a:rPr>
              <a:t>  </a:t>
            </a:r>
            <a:r>
              <a:rPr lang="zh-CN" altLang="en-US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 panose="020B0604030504040204" charset="-120"/>
              </a:rPr>
              <a:t>设计与动画漫画、文字</a:t>
            </a:r>
            <a:r>
              <a:rPr lang="zh-CN" altLang="en-US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 panose="020B0604030504040204" charset="-120"/>
                <a:sym typeface="+mn-ea"/>
              </a:rPr>
              <a:t>与宣传】</a:t>
            </a:r>
          </a:p>
        </p:txBody>
      </p:sp>
      <p:cxnSp>
        <p:nvCxnSpPr>
          <p:cNvPr id="9" name="Straight Connector 8"/>
          <p:cNvCxnSpPr/>
          <p:nvPr>
            <p:custDataLst>
              <p:tags r:id="rId3"/>
            </p:custDataLst>
          </p:nvPr>
        </p:nvCxnSpPr>
        <p:spPr>
          <a:xfrm flipV="1">
            <a:off x="386239" y="2026444"/>
            <a:ext cx="8475345" cy="2858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/>
        </p:nvSpPr>
        <p:spPr>
          <a:xfrm>
            <a:off x="4243705" y="1119505"/>
            <a:ext cx="4901565" cy="3449320"/>
          </a:xfrm>
          <a:prstGeom prst="rect">
            <a:avLst/>
          </a:prstGeom>
        </p:spPr>
        <p:txBody>
          <a:bodyPr vert="horz" lIns="67500" tIns="35100" rIns="67500" bIns="35100" rtlCol="0">
            <a:no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685800">
              <a:lnSpc>
                <a:spcPct val="100000"/>
              </a:lnSpc>
              <a:spcAft>
                <a:spcPts val="750"/>
              </a:spcAft>
              <a:buFont typeface="Wingdings" panose="05000000000000000000" charset="0"/>
              <a:buChar char="§"/>
              <a:defRPr/>
            </a:pPr>
            <a:r>
              <a:rPr lang="zh-CN" altLang="en-US" sz="2025" b="1" spc="113" dirty="0">
                <a:solidFill>
                  <a:schemeClr val="accent3">
                    <a:lumMod val="50000"/>
                  </a:schemeClr>
                </a:solidFill>
                <a:latin typeface="Microsoft YaHei" panose="020B0503020204020204" pitchFamily="34" charset="-122"/>
              </a:rPr>
              <a:t>主任：</a:t>
            </a:r>
            <a:r>
              <a:rPr lang="zh-CN" altLang="en-US" sz="2025" b="1" spc="113" dirty="0"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</a:rPr>
              <a:t>刘婷婷姐妹</a:t>
            </a:r>
          </a:p>
          <a:p>
            <a:pPr marL="171450" indent="-171450" defTabSz="685800">
              <a:lnSpc>
                <a:spcPct val="100000"/>
              </a:lnSpc>
              <a:spcAft>
                <a:spcPts val="750"/>
              </a:spcAft>
              <a:buFont typeface="Wingdings" panose="05000000000000000000" charset="0"/>
              <a:buChar char="§"/>
              <a:defRPr/>
            </a:pPr>
            <a:r>
              <a:rPr lang="zh-CN" altLang="en-US" sz="2025" b="1" spc="113" dirty="0">
                <a:solidFill>
                  <a:schemeClr val="accent3">
                    <a:lumMod val="50000"/>
                  </a:schemeClr>
                </a:solidFill>
                <a:latin typeface="Microsoft YaHei" panose="020B0503020204020204" pitchFamily="34" charset="-122"/>
              </a:rPr>
              <a:t>影音制作：</a:t>
            </a:r>
          </a:p>
          <a:p>
            <a:pPr marL="173355" indent="0" defTabSz="685800">
              <a:lnSpc>
                <a:spcPct val="100000"/>
              </a:lnSpc>
              <a:spcAft>
                <a:spcPts val="750"/>
              </a:spcAft>
              <a:buNone/>
              <a:defRPr/>
            </a:pPr>
            <a:r>
              <a:rPr lang="zh-CN" altLang="en-US" sz="2025" b="1" dirty="0"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sym typeface="+mn-ea"/>
              </a:rPr>
              <a:t>陈重均弟兄</a:t>
            </a:r>
            <a:r>
              <a:rPr lang="en-US" altLang="zh-CN" sz="2025" b="1" dirty="0"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sym typeface="+mn-ea"/>
              </a:rPr>
              <a:t> </a:t>
            </a:r>
            <a:r>
              <a:rPr lang="zh-CN" altLang="en-US" sz="2025" b="1" dirty="0"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sym typeface="+mn-ea"/>
              </a:rPr>
              <a:t>陈施彤姐妹</a:t>
            </a:r>
            <a:r>
              <a:rPr lang="en-US" altLang="zh-CN" sz="2025" b="1" spc="113" dirty="0"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</a:rPr>
              <a:t> </a:t>
            </a:r>
            <a:r>
              <a:rPr lang="zh-CN" altLang="en-US" sz="2025" b="1" dirty="0"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sym typeface="+mn-ea"/>
              </a:rPr>
              <a:t>陈祯翠姐妹</a:t>
            </a:r>
          </a:p>
          <a:p>
            <a:pPr marL="171450" indent="-171450" defTabSz="685800">
              <a:lnSpc>
                <a:spcPct val="100000"/>
              </a:lnSpc>
              <a:spcAft>
                <a:spcPts val="750"/>
              </a:spcAft>
              <a:buFont typeface="Wingdings" panose="05000000000000000000" charset="0"/>
              <a:buChar char="§"/>
              <a:defRPr/>
            </a:pPr>
            <a:r>
              <a:rPr lang="zh-CN" altLang="en-US" sz="2025" b="1" dirty="0">
                <a:solidFill>
                  <a:schemeClr val="accent3">
                    <a:lumMod val="50000"/>
                  </a:schemeClr>
                </a:solidFill>
                <a:latin typeface="Microsoft YaHei" panose="020B0503020204020204" pitchFamily="34" charset="-122"/>
                <a:sym typeface="+mn-ea"/>
              </a:rPr>
              <a:t>设计与文宣：</a:t>
            </a:r>
          </a:p>
          <a:p>
            <a:pPr marL="0" indent="173355" defTabSz="685800">
              <a:lnSpc>
                <a:spcPct val="100000"/>
              </a:lnSpc>
              <a:spcAft>
                <a:spcPts val="750"/>
              </a:spcAft>
              <a:buNone/>
              <a:defRPr/>
            </a:pPr>
            <a:r>
              <a:rPr lang="zh-CN" altLang="en-US" sz="2025" b="1" dirty="0"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sym typeface="+mn-ea"/>
              </a:rPr>
              <a:t>林佳锦姐妹</a:t>
            </a:r>
            <a:r>
              <a:rPr lang="en-US" altLang="zh-CN" sz="2025" b="1" dirty="0"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sym typeface="+mn-ea"/>
              </a:rPr>
              <a:t> </a:t>
            </a:r>
            <a:r>
              <a:rPr lang="zh-CN" altLang="en-US" sz="2025" b="1" dirty="0"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sym typeface="+mn-ea"/>
              </a:rPr>
              <a:t>许方瑜姐妹</a:t>
            </a:r>
            <a:r>
              <a:rPr lang="en-US" altLang="zh-CN" sz="2025" b="1" dirty="0"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sym typeface="+mn-ea"/>
              </a:rPr>
              <a:t> </a:t>
            </a:r>
            <a:r>
              <a:rPr lang="zh-CN" altLang="en-US" sz="2025" b="1" dirty="0"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sym typeface="+mn-ea"/>
              </a:rPr>
              <a:t>张敏儿姐妹</a:t>
            </a:r>
            <a:endParaRPr lang="zh-CN" altLang="en-US" b="1" spc="113" dirty="0">
              <a:solidFill>
                <a:srgbClr val="FFFFFF"/>
              </a:solidFill>
              <a:latin typeface="Microsoft YaHei" panose="020B0503020204020204" pitchFamily="34" charset="-122"/>
            </a:endParaRPr>
          </a:p>
          <a:p>
            <a:pPr marL="171450" indent="-171450" defTabSz="685800">
              <a:lnSpc>
                <a:spcPct val="100000"/>
              </a:lnSpc>
              <a:spcAft>
                <a:spcPts val="750"/>
              </a:spcAft>
              <a:buFont typeface="Wingdings" panose="05000000000000000000" charset="0"/>
              <a:buChar char="§"/>
              <a:defRPr/>
            </a:pPr>
            <a:r>
              <a:rPr lang="zh-CN" altLang="en-US" sz="2025" b="1" spc="113" dirty="0">
                <a:solidFill>
                  <a:schemeClr val="accent3">
                    <a:lumMod val="50000"/>
                  </a:schemeClr>
                </a:solidFill>
                <a:latin typeface="Microsoft YaHei" panose="020B0503020204020204" pitchFamily="34" charset="-122"/>
                <a:sym typeface="+mn-ea"/>
              </a:rPr>
              <a:t>平台维护与开发：</a:t>
            </a:r>
            <a:r>
              <a:rPr lang="en-US" altLang="zh-CN" sz="2025" b="1" spc="113" dirty="0"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sym typeface="+mn-ea"/>
              </a:rPr>
              <a:t>   </a:t>
            </a:r>
          </a:p>
          <a:p>
            <a:pPr marL="0" indent="173355" defTabSz="685800">
              <a:lnSpc>
                <a:spcPct val="100000"/>
              </a:lnSpc>
              <a:spcAft>
                <a:spcPts val="750"/>
              </a:spcAft>
              <a:buNone/>
              <a:defRPr/>
            </a:pPr>
            <a:r>
              <a:rPr lang="zh-CN" altLang="en-US" sz="2025" b="1" dirty="0"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sym typeface="+mn-ea"/>
              </a:rPr>
              <a:t>梁一花姐妹</a:t>
            </a:r>
            <a:r>
              <a:rPr lang="en-US" altLang="zh-CN" sz="2025" b="1" dirty="0"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sym typeface="+mn-ea"/>
              </a:rPr>
              <a:t> </a:t>
            </a:r>
            <a:r>
              <a:rPr lang="zh-CN" altLang="en-US" sz="2025" b="1" spc="113" dirty="0"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sym typeface="+mn-ea"/>
              </a:rPr>
              <a:t>林景鸿弟兄</a:t>
            </a:r>
            <a:r>
              <a:rPr lang="en-US" altLang="zh-CN" sz="2025" b="1" spc="113" dirty="0"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sym typeface="+mn-ea"/>
              </a:rPr>
              <a:t> </a:t>
            </a:r>
            <a:r>
              <a:rPr lang="zh-CN" altLang="en-US" sz="2025" b="1" spc="113" dirty="0">
                <a:solidFill>
                  <a:srgbClr val="FFFFFF"/>
                </a:solidFill>
                <a:effectLst>
                  <a:glow>
                    <a:srgbClr val="6096E6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sym typeface="+mn-ea"/>
              </a:rPr>
              <a:t>许定凯弟兄</a:t>
            </a:r>
            <a:endParaRPr lang="zh-CN" altLang="en-US" sz="2025" b="1" spc="113" dirty="0">
              <a:solidFill>
                <a:srgbClr val="FFFFFF"/>
              </a:solidFill>
              <a:effectLst>
                <a:glow>
                  <a:srgbClr val="6096E6"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anose="020B0503020204020204" pitchFamily="34" charset="-122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12395" y="4892992"/>
            <a:ext cx="5184775" cy="20955"/>
          </a:xfrm>
          <a:prstGeom prst="line">
            <a:avLst/>
          </a:prstGeom>
          <a:ln w="38100">
            <a:solidFill>
              <a:srgbClr val="FAFAF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1"/>
          <p:cNvSpPr>
            <a:spLocks noGrp="1"/>
          </p:cNvSpPr>
          <p:nvPr/>
        </p:nvSpPr>
        <p:spPr>
          <a:xfrm>
            <a:off x="206692" y="5024437"/>
            <a:ext cx="8112443" cy="768668"/>
          </a:xfrm>
          <a:prstGeom prst="rect">
            <a:avLst/>
          </a:prstGeom>
        </p:spPr>
        <p:txBody>
          <a:bodyPr vert="horz" lIns="67500" tIns="35100" rIns="67500" bIns="35100" rtlCol="0" anchor="ctr" anchorCtr="0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pPr defTabSz="685800">
              <a:defRPr/>
            </a:pPr>
            <a:r>
              <a:rPr lang="zh-CN" altLang="en-US" sz="4500" spc="225" dirty="0">
                <a:solidFill>
                  <a:srgbClr val="FFFFFF"/>
                </a:solidFill>
                <a:effectLst>
                  <a:glow>
                    <a:srgbClr val="FFFFFF">
                      <a:alpha val="10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endPos="0" dir="5400000" sy="-100000" algn="bl" rotWithShape="0"/>
                </a:effectLst>
                <a:latin typeface="Microsoft YaHei" panose="020B0503020204020204" pitchFamily="34" charset="-122"/>
              </a:rPr>
              <a:t>我们的</a:t>
            </a:r>
            <a:r>
              <a:rPr lang="zh-CN" altLang="en-US" sz="4650" spc="225" dirty="0">
                <a:solidFill>
                  <a:schemeClr val="accent3">
                    <a:lumMod val="50000"/>
                  </a:schemeClr>
                </a:solidFill>
                <a:effectLst>
                  <a:glow>
                    <a:srgbClr val="FFFFFF">
                      <a:alpha val="100000"/>
                    </a:srgbClr>
                  </a:glow>
                  <a:reflection endPos="0" dir="5400000" sy="-100000" algn="bl" rotWithShape="0"/>
                </a:effectLst>
                <a:latin typeface="Microsoft YaHei" panose="020B0503020204020204" pitchFamily="34" charset="-122"/>
              </a:rPr>
              <a:t>团队</a:t>
            </a:r>
          </a:p>
        </p:txBody>
      </p:sp>
      <p:sp>
        <p:nvSpPr>
          <p:cNvPr id="6" name="内容占位符 2"/>
          <p:cNvSpPr>
            <a:spLocks noGrp="1"/>
          </p:cNvSpPr>
          <p:nvPr/>
        </p:nvSpPr>
        <p:spPr>
          <a:xfrm>
            <a:off x="224896" y="798830"/>
            <a:ext cx="4130040" cy="398367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buFont typeface="Wingdings" panose="05000000000000000000" charset="0"/>
              <a:buChar char="§"/>
            </a:pPr>
            <a:r>
              <a:rPr lang="zh-CN" altLang="en-US" sz="2100" b="1" dirty="0">
                <a:solidFill>
                  <a:schemeClr val="accent3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主席：</a:t>
            </a:r>
            <a:r>
              <a:rPr lang="zh-CN" altLang="en-US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刘向平</a:t>
            </a:r>
            <a:r>
              <a:rPr lang="zh-CN" altLang="en-US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牧师</a:t>
            </a:r>
          </a:p>
          <a:p>
            <a:pPr algn="just">
              <a:lnSpc>
                <a:spcPct val="90000"/>
              </a:lnSpc>
              <a:buFont typeface="Wingdings" panose="05000000000000000000" charset="0"/>
              <a:buChar char="§"/>
            </a:pPr>
            <a:r>
              <a:rPr lang="zh-CN" altLang="en-US" sz="2100" b="1" dirty="0">
                <a:solidFill>
                  <a:schemeClr val="accent3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副主席：</a:t>
            </a:r>
            <a:r>
              <a:rPr lang="zh-CN" altLang="en-US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</a:rPr>
              <a:t>刘本煌牧师</a:t>
            </a:r>
            <a:endParaRPr lang="zh-CN" altLang="en-US" sz="2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just">
              <a:lnSpc>
                <a:spcPct val="90000"/>
              </a:lnSpc>
              <a:buFont typeface="Wingdings" panose="05000000000000000000" charset="0"/>
              <a:buChar char="§"/>
            </a:pPr>
            <a:r>
              <a:rPr lang="zh-CN" altLang="en-US" sz="2100" b="1" dirty="0">
                <a:solidFill>
                  <a:schemeClr val="accent3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文书：</a:t>
            </a:r>
            <a:r>
              <a:rPr lang="zh-CN" altLang="en-US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</a:rPr>
              <a:t>许</a:t>
            </a:r>
            <a:r>
              <a:rPr lang="zh-CN" altLang="en-US" sz="21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</a:rPr>
              <a:t>定莉牧师</a:t>
            </a:r>
            <a:endParaRPr lang="zh-CN" altLang="en-US" sz="2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just">
              <a:lnSpc>
                <a:spcPct val="90000"/>
              </a:lnSpc>
              <a:buFont typeface="Wingdings" panose="05000000000000000000" charset="0"/>
              <a:buChar char="§"/>
            </a:pPr>
            <a:r>
              <a:rPr lang="zh-CN" altLang="en-US" sz="2100" b="1" dirty="0">
                <a:solidFill>
                  <a:schemeClr val="accent3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财政：</a:t>
            </a:r>
            <a:r>
              <a:rPr lang="zh-CN" altLang="en-US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刘世彬姐妹</a:t>
            </a:r>
          </a:p>
          <a:p>
            <a:pPr algn="just">
              <a:lnSpc>
                <a:spcPct val="90000"/>
              </a:lnSpc>
              <a:buFont typeface="Wingdings" panose="05000000000000000000" charset="0"/>
              <a:buChar char="§"/>
            </a:pPr>
            <a:r>
              <a:rPr lang="zh-CN" altLang="en-US" sz="2100" b="1" dirty="0">
                <a:solidFill>
                  <a:schemeClr val="accent3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查账：</a:t>
            </a:r>
            <a:r>
              <a:rPr lang="zh-CN" altLang="en-US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詹家恩弟兄</a:t>
            </a:r>
          </a:p>
          <a:p>
            <a:pPr algn="just">
              <a:lnSpc>
                <a:spcPct val="90000"/>
              </a:lnSpc>
              <a:buFont typeface="Wingdings" panose="05000000000000000000" charset="0"/>
              <a:buChar char="§"/>
            </a:pPr>
            <a:r>
              <a:rPr lang="zh-CN" altLang="en-US" sz="2100" b="1" dirty="0">
                <a:solidFill>
                  <a:schemeClr val="accent3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部员：</a:t>
            </a:r>
            <a:r>
              <a:rPr lang="zh-CN" altLang="en-US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林</a:t>
            </a:r>
            <a:r>
              <a:rPr lang="en-US" altLang="zh-CN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  </a:t>
            </a:r>
            <a:r>
              <a:rPr lang="zh-CN" altLang="en-US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燕牧师</a:t>
            </a:r>
            <a:r>
              <a:rPr lang="en-US" altLang="zh-CN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  </a:t>
            </a:r>
            <a:r>
              <a:rPr lang="zh-CN" altLang="en-US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黄传腾牧师</a:t>
            </a:r>
          </a:p>
          <a:p>
            <a:pPr marL="257175" indent="774700" algn="just">
              <a:buNone/>
            </a:pPr>
            <a:r>
              <a:rPr lang="zh-CN" altLang="en-US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翁新兴牧师</a:t>
            </a:r>
            <a:r>
              <a:rPr lang="en-US" altLang="zh-CN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</a:rPr>
              <a:t>  </a:t>
            </a:r>
            <a:r>
              <a:rPr lang="zh-CN" altLang="en-US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王凯麟弟兄</a:t>
            </a:r>
            <a:endParaRPr lang="zh-CN" altLang="en-US" sz="2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anose="020B0503020204020204" pitchFamily="34" charset="-122"/>
              <a:ea typeface="Microsoft YaHei" panose="020B0503020204020204" pitchFamily="34" charset="-122"/>
              <a:cs typeface="Microsoft YaHei" panose="020B0503020204020204" pitchFamily="34" charset="-122"/>
              <a:sym typeface="+mn-ea"/>
            </a:endParaRPr>
          </a:p>
          <a:p>
            <a:pPr marL="257175" lvl="1" indent="774700" algn="just">
              <a:buNone/>
            </a:pPr>
            <a:r>
              <a:rPr lang="zh-CN" altLang="en-US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张锦航弟兄</a:t>
            </a:r>
            <a:r>
              <a:rPr lang="en-US" altLang="zh-CN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  </a:t>
            </a:r>
            <a:r>
              <a:rPr lang="zh-CN" altLang="en-US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  <a:sym typeface="+mn-ea"/>
              </a:rPr>
              <a:t>曾健丰弟兄</a:t>
            </a:r>
            <a:endParaRPr lang="en-US" altLang="zh-CN" sz="2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YaHei" panose="020B0503020204020204" pitchFamily="34" charset="-122"/>
              <a:ea typeface="Microsoft YaHei" panose="020B0503020204020204" pitchFamily="34" charset="-122"/>
              <a:cs typeface="Microsoft YaHei" panose="020B0503020204020204" pitchFamily="34" charset="-122"/>
              <a:sym typeface="+mn-ea"/>
            </a:endParaRPr>
          </a:p>
          <a:p>
            <a:pPr marL="257175" lvl="1" indent="774700" algn="just">
              <a:buNone/>
            </a:pPr>
            <a:r>
              <a:rPr lang="zh-CN" altLang="en-US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</a:rPr>
              <a:t>方友其弟兄</a:t>
            </a:r>
            <a:r>
              <a:rPr lang="en-US" altLang="zh-CN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</a:rPr>
              <a:t>  </a:t>
            </a:r>
            <a:r>
              <a:rPr lang="zh-CN" altLang="en-US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</a:rPr>
              <a:t>钟增祥弟兄</a:t>
            </a:r>
          </a:p>
          <a:p>
            <a:pPr marL="257175" lvl="1" indent="774700" algn="just">
              <a:buNone/>
            </a:pPr>
            <a:r>
              <a:rPr lang="zh-CN" altLang="en-US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</a:rPr>
              <a:t>黄道昌弟兄【按职】</a:t>
            </a:r>
            <a:r>
              <a:rPr lang="en-US" altLang="zh-CN" sz="2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Microsoft YaHei" panose="020B0503020204020204" pitchFamily="34" charset="-122"/>
              </a:rPr>
              <a:t>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270987" y="1939290"/>
            <a:ext cx="8552974" cy="26194"/>
          </a:xfrm>
          <a:prstGeom prst="line">
            <a:avLst/>
          </a:prstGeom>
          <a:ln w="38100">
            <a:solidFill>
              <a:srgbClr val="FAFAF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1"/>
          <p:cNvSpPr>
            <a:spLocks noGrp="1"/>
          </p:cNvSpPr>
          <p:nvPr/>
        </p:nvSpPr>
        <p:spPr>
          <a:xfrm>
            <a:off x="388620" y="1140619"/>
            <a:ext cx="8112443" cy="768668"/>
          </a:xfrm>
          <a:prstGeom prst="rect">
            <a:avLst/>
          </a:prstGeom>
        </p:spPr>
        <p:txBody>
          <a:bodyPr vert="horz" lIns="67500" tIns="35100" rIns="67500" bIns="35100" rtlCol="0" anchor="ctr" anchorCtr="0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pPr defTabSz="685800">
              <a:defRPr/>
            </a:pPr>
            <a:r>
              <a:rPr lang="zh-CN" altLang="en-US" sz="4500" spc="225" dirty="0">
                <a:solidFill>
                  <a:srgbClr val="FFFFFF"/>
                </a:solidFill>
                <a:effectLst>
                  <a:glow>
                    <a:srgbClr val="FFFFFF">
                      <a:alpha val="10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endPos="0" dir="5400000" sy="-100000" algn="bl" rotWithShape="0"/>
                </a:effectLst>
                <a:latin typeface="Microsoft YaHei" panose="020B0503020204020204" pitchFamily="34" charset="-122"/>
              </a:rPr>
              <a:t>我们的</a:t>
            </a:r>
            <a:r>
              <a:rPr lang="zh-CN" altLang="en-US" sz="4650" spc="225" dirty="0">
                <a:solidFill>
                  <a:schemeClr val="accent3">
                    <a:lumMod val="50000"/>
                  </a:schemeClr>
                </a:solidFill>
                <a:effectLst>
                  <a:glow>
                    <a:srgbClr val="FFFFFF">
                      <a:alpha val="100000"/>
                    </a:srgbClr>
                  </a:glow>
                  <a:reflection endPos="0" dir="5400000" sy="-100000" algn="bl" rotWithShape="0"/>
                </a:effectLst>
                <a:latin typeface="Microsoft YaHei" panose="020B0503020204020204" pitchFamily="34" charset="-122"/>
              </a:rPr>
              <a:t>团队</a:t>
            </a:r>
          </a:p>
        </p:txBody>
      </p:sp>
      <p:sp>
        <p:nvSpPr>
          <p:cNvPr id="6" name="文本框 4"/>
          <p:cNvSpPr txBox="1"/>
          <p:nvPr>
            <p:custDataLst>
              <p:tags r:id="rId2"/>
            </p:custDataLst>
          </p:nvPr>
        </p:nvSpPr>
        <p:spPr>
          <a:xfrm>
            <a:off x="372427" y="1783557"/>
            <a:ext cx="8045768" cy="2995136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3000" b="1" dirty="0">
                <a:solidFill>
                  <a:schemeClr val="accent3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代祷事项：</a:t>
            </a:r>
            <a:endParaRPr lang="zh-CN" altLang="en-US" sz="3000" b="1" spc="113" dirty="0">
              <a:solidFill>
                <a:schemeClr val="accent3">
                  <a:lumMod val="50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86080" indent="-386080">
              <a:lnSpc>
                <a:spcPct val="130000"/>
              </a:lnSpc>
              <a:buFont typeface="+mj-lt"/>
              <a:buAutoNum type="arabicPeriod"/>
            </a:pPr>
            <a:r>
              <a:rPr lang="zh-CN" altLang="en-US" sz="3000" b="1" spc="113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与</a:t>
            </a:r>
            <a:r>
              <a:rPr lang="zh-CN" altLang="en-U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主有密切的关系，与人有美好的团契。</a:t>
            </a:r>
          </a:p>
          <a:p>
            <a:pPr marL="386080" indent="-386080">
              <a:lnSpc>
                <a:spcPct val="130000"/>
              </a:lnSpc>
              <a:buFont typeface="+mj-lt"/>
              <a:buAutoNum type="arabicPeriod"/>
            </a:pPr>
            <a:r>
              <a:rPr lang="zh-CN" altLang="en-U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在事工的执行与推展中，由主掌权；</a:t>
            </a:r>
            <a:r>
              <a:rPr lang="zh-CN" altLang="en-US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有国度异象，同感一灵，殷勤做主工。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541020" y="121883"/>
            <a:ext cx="8141970" cy="1695450"/>
          </a:xfrm>
          <a:prstGeom prst="rect">
            <a:avLst/>
          </a:prstGeom>
        </p:spPr>
        <p:txBody>
          <a:bodyPr vert="horz" lIns="67500" tIns="35100" rIns="67500" bIns="351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r>
              <a:rPr lang="zh-CN" altLang="en-US" sz="4500" dirty="0">
                <a:solidFill>
                  <a:schemeClr val="accent4">
                    <a:lumMod val="50000"/>
                  </a:schemeClr>
                </a:solidFill>
                <a:sym typeface="+mn-ea"/>
              </a:rPr>
              <a:t>影音制作</a:t>
            </a:r>
            <a:r>
              <a:rPr lang="zh-CN" altLang="en-US" sz="2100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（陈重均弟兄、陈施彤姐妹、陈祯翠姐妹）</a:t>
            </a:r>
          </a:p>
        </p:txBody>
      </p:sp>
      <p:sp>
        <p:nvSpPr>
          <p:cNvPr id="6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541655" y="1262806"/>
            <a:ext cx="8141335" cy="4134485"/>
          </a:xfrm>
          <a:prstGeom prst="rect">
            <a:avLst/>
          </a:prstGeom>
        </p:spPr>
        <p:txBody>
          <a:bodyPr vert="horz" lIns="67500" tIns="35100" rIns="67500" bIns="351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charset="0"/>
              <a:buChar char="§"/>
            </a:pPr>
            <a:r>
              <a:rPr lang="zh-CN" altLang="en-US" sz="24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支援年会各部：</a:t>
            </a:r>
            <a:r>
              <a:rPr lang="zh-CN" altLang="en-US" sz="2400" b="1" dirty="0">
                <a:sym typeface="+mn-ea"/>
              </a:rPr>
              <a:t>声音及画面录制、直播活动、宣传片、活动拍摄及剪辑等。</a:t>
            </a:r>
            <a:endParaRPr lang="en-US" altLang="zh-CN" sz="2400" b="1" dirty="0">
              <a:sym typeface="+mn-ea"/>
            </a:endParaRPr>
          </a:p>
          <a:p>
            <a:pPr marL="0" indent="0" algn="just">
              <a:buNone/>
            </a:pPr>
            <a:endParaRPr lang="en-US" altLang="zh-CN" sz="2100" b="1" dirty="0">
              <a:sym typeface="+mn-ea"/>
            </a:endParaRPr>
          </a:p>
        </p:txBody>
      </p:sp>
      <p:pic>
        <p:nvPicPr>
          <p:cNvPr id="2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211" y="3836337"/>
            <a:ext cx="4113789" cy="308648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320405"/>
            <a:ext cx="4726459" cy="3547258"/>
          </a:xfrm>
          <a:prstGeom prst="rect">
            <a:avLst/>
          </a:prstGeom>
        </p:spPr>
      </p:pic>
      <p:pic>
        <p:nvPicPr>
          <p:cNvPr id="12" name="图片 8" descr="IMG_E037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9851" y="2539985"/>
            <a:ext cx="3772535" cy="2122805"/>
          </a:xfrm>
          <a:prstGeom prst="rect">
            <a:avLst/>
          </a:prstGeom>
        </p:spPr>
      </p:pic>
      <p:pic>
        <p:nvPicPr>
          <p:cNvPr id="13" name="图片 10" descr="IMG_655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45356" y="4293973"/>
            <a:ext cx="3844981" cy="2564027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97"/>
          <a:stretch>
            <a:fillRect/>
          </a:stretch>
        </p:blipFill>
        <p:spPr>
          <a:xfrm>
            <a:off x="2645356" y="2417647"/>
            <a:ext cx="3177430" cy="2914569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19497" y="190729"/>
            <a:ext cx="8226425" cy="1600200"/>
          </a:xfrm>
          <a:prstGeom prst="rect">
            <a:avLst/>
          </a:prstGeom>
        </p:spPr>
        <p:txBody>
          <a:bodyPr vert="horz" lIns="67500" tIns="35100" rIns="67500" bIns="351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pPr algn="l">
              <a:buClrTx/>
              <a:buSzTx/>
              <a:buFontTx/>
            </a:pPr>
            <a:r>
              <a:rPr lang="zh-CN" altLang="en-US" sz="4500" dirty="0">
                <a:solidFill>
                  <a:schemeClr val="accent4">
                    <a:lumMod val="50000"/>
                  </a:schemeClr>
                </a:solidFill>
                <a:sym typeface="+mn-ea"/>
              </a:rPr>
              <a:t>影音制作</a:t>
            </a:r>
            <a:r>
              <a:rPr lang="zh-CN" altLang="en-US" sz="2100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（陈重均弟兄、陈施彤姐妹、陈祯翠姐妹）</a:t>
            </a:r>
          </a:p>
        </p:txBody>
      </p:sp>
      <p:sp>
        <p:nvSpPr>
          <p:cNvPr id="6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18862" y="1442315"/>
            <a:ext cx="8496540" cy="1600200"/>
          </a:xfrm>
          <a:prstGeom prst="rect">
            <a:avLst/>
          </a:prstGeom>
        </p:spPr>
        <p:txBody>
          <a:bodyPr vert="horz" lIns="67500" tIns="35100" rIns="67500" bIns="351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§"/>
            </a:pPr>
            <a:r>
              <a:rPr lang="zh-CN" altLang="en-US" sz="2400" b="1" dirty="0">
                <a:solidFill>
                  <a:schemeClr val="accent4">
                    <a:lumMod val="50000"/>
                  </a:schemeClr>
                </a:solidFill>
                <a:sym typeface="+mn-ea"/>
              </a:rPr>
              <a:t>各类音视频节目制作：</a:t>
            </a:r>
            <a:r>
              <a:rPr lang="zh-CN" altLang="en-US" sz="2400" b="1" dirty="0">
                <a:sym typeface="+mn-ea"/>
              </a:rPr>
              <a:t>见证分享、信仰探讨、圣经教导等。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zh-CN" altLang="en-US" sz="2400" b="1" dirty="0">
                <a:solidFill>
                  <a:srgbClr val="595959"/>
                </a:solidFill>
                <a:sym typeface="+mn-ea"/>
              </a:rPr>
              <a:t>与年会各部合作，开发不同灵命程度的信仰栽培系列节目。</a:t>
            </a:r>
          </a:p>
        </p:txBody>
      </p:sp>
      <p:pic>
        <p:nvPicPr>
          <p:cNvPr id="8" name="图片 7" descr="youtube 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748" y="3787298"/>
            <a:ext cx="3070702" cy="3070702"/>
          </a:xfrm>
          <a:prstGeom prst="rect">
            <a:avLst/>
          </a:prstGeom>
        </p:spPr>
      </p:pic>
      <p:pic>
        <p:nvPicPr>
          <p:cNvPr id="9" name="图片 8" descr="youtube 0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8954" y="3787298"/>
            <a:ext cx="3070702" cy="3070702"/>
          </a:xfrm>
          <a:prstGeom prst="rect">
            <a:avLst/>
          </a:prstGeom>
        </p:spPr>
      </p:pic>
      <p:pic>
        <p:nvPicPr>
          <p:cNvPr id="11" name="图片 10" descr="youtube 0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73773" y="3787138"/>
            <a:ext cx="3070861" cy="3070861"/>
          </a:xfrm>
          <a:prstGeom prst="rect">
            <a:avLst/>
          </a:prstGeom>
        </p:spPr>
      </p:pic>
      <p:pic>
        <p:nvPicPr>
          <p:cNvPr id="14" name="图片 13" descr="20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92295" y="2728467"/>
            <a:ext cx="2433783" cy="243378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2" name="图片 11" descr="声之途 · 信心导航图 0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8862" y="2693773"/>
            <a:ext cx="2555053" cy="255505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5" name="图片 14" descr="信仰启航 20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90717" y="4519061"/>
            <a:ext cx="2338939" cy="2338939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图片 9" descr="藏宝盒 0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2057" y="4402836"/>
            <a:ext cx="2455163" cy="2455163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23850" y="309421"/>
            <a:ext cx="8359140" cy="1506220"/>
          </a:xfrm>
          <a:prstGeom prst="rect">
            <a:avLst/>
          </a:prstGeom>
        </p:spPr>
        <p:txBody>
          <a:bodyPr vert="horz" lIns="67500" tIns="35100" rIns="67500" bIns="351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pPr algn="l">
              <a:buClrTx/>
              <a:buSzTx/>
              <a:buFontTx/>
            </a:pPr>
            <a:r>
              <a:rPr lang="zh-CN" altLang="en-US" sz="4500" dirty="0">
                <a:solidFill>
                  <a:schemeClr val="accent4">
                    <a:lumMod val="50000"/>
                  </a:schemeClr>
                </a:solidFill>
                <a:sym typeface="+mn-ea"/>
              </a:rPr>
              <a:t>影音制作</a:t>
            </a:r>
            <a:r>
              <a:rPr lang="zh-CN" altLang="en-US" sz="2100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（陈重均弟兄、陈施彤姐妹、陈祯翠姐妹）</a:t>
            </a:r>
          </a:p>
        </p:txBody>
      </p:sp>
      <p:sp>
        <p:nvSpPr>
          <p:cNvPr id="6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23850" y="1428926"/>
            <a:ext cx="8245475" cy="4096385"/>
          </a:xfrm>
          <a:prstGeom prst="rect">
            <a:avLst/>
          </a:prstGeom>
        </p:spPr>
        <p:txBody>
          <a:bodyPr vert="horz" lIns="67500" tIns="35100" rIns="67500" bIns="351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§"/>
            </a:pPr>
            <a:r>
              <a:rPr lang="zh-CN" altLang="en-US" sz="2400" b="1" dirty="0">
                <a:solidFill>
                  <a:srgbClr val="AA6500"/>
                </a:solidFill>
                <a:sym typeface="+mn-ea"/>
              </a:rPr>
              <a:t>录制、剪接、播放</a:t>
            </a:r>
            <a:r>
              <a:rPr lang="zh-CN" altLang="en-US" sz="2400" b="1" dirty="0">
                <a:solidFill>
                  <a:srgbClr val="595959"/>
                </a:solidFill>
                <a:sym typeface="+mn-ea"/>
              </a:rPr>
              <a:t>《信心旅人》、《</a:t>
            </a:r>
            <a:r>
              <a:rPr lang="en-US" altLang="zh-CN" sz="2400" b="1" dirty="0">
                <a:solidFill>
                  <a:srgbClr val="595959"/>
                </a:solidFill>
                <a:sym typeface="+mn-ea"/>
              </a:rPr>
              <a:t>YAM</a:t>
            </a:r>
            <a:r>
              <a:rPr lang="en-US" altLang="zh-CN" sz="2400" b="1" dirty="0">
                <a:solidFill>
                  <a:srgbClr val="595959"/>
                </a:solidFill>
                <a:latin typeface="Microsoft YaHei" panose="020B0503020204020204" pitchFamily="34" charset="-122"/>
                <a:sym typeface="+mn-ea"/>
              </a:rPr>
              <a:t>✞</a:t>
            </a:r>
            <a:r>
              <a:rPr lang="zh-CN" altLang="en-US" sz="2400" b="1" dirty="0">
                <a:solidFill>
                  <a:srgbClr val="595959"/>
                </a:solidFill>
                <a:sym typeface="+mn-ea"/>
              </a:rPr>
              <a:t>》、</a:t>
            </a:r>
            <a:br>
              <a:rPr lang="en-MY" altLang="zh-CN" sz="2400" b="1" dirty="0">
                <a:solidFill>
                  <a:srgbClr val="595959"/>
                </a:solidFill>
                <a:sym typeface="+mn-ea"/>
              </a:rPr>
            </a:br>
            <a:r>
              <a:rPr lang="zh-CN" altLang="en-US" sz="2400" b="1" dirty="0">
                <a:solidFill>
                  <a:srgbClr val="595959"/>
                </a:solidFill>
                <a:sym typeface="+mn-ea"/>
              </a:rPr>
              <a:t>《与</a:t>
            </a:r>
            <a:r>
              <a:rPr lang="en-US" altLang="zh-CN" sz="2400" b="1" dirty="0">
                <a:solidFill>
                  <a:srgbClr val="595959"/>
                </a:solidFill>
                <a:sym typeface="+mn-ea"/>
              </a:rPr>
              <a:t>Ni</a:t>
            </a:r>
            <a:r>
              <a:rPr lang="zh-CN" altLang="en-US" sz="2400" b="1" dirty="0">
                <a:solidFill>
                  <a:srgbClr val="595959"/>
                </a:solidFill>
                <a:sym typeface="+mn-ea"/>
              </a:rPr>
              <a:t>同行》等平台所需的节目内容。</a:t>
            </a: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120000">
            <a:off x="526081" y="2901432"/>
            <a:ext cx="4076391" cy="319121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rcRect l="1241" r="1316"/>
          <a:stretch>
            <a:fillRect/>
          </a:stretch>
        </p:blipFill>
        <p:spPr>
          <a:xfrm rot="21060000">
            <a:off x="2018296" y="3264965"/>
            <a:ext cx="4457170" cy="3055386"/>
          </a:xfrm>
          <a:prstGeom prst="rect">
            <a:avLst/>
          </a:prstGeom>
        </p:spPr>
      </p:pic>
      <p:pic>
        <p:nvPicPr>
          <p:cNvPr id="18" name="内容占位符 17"/>
          <p:cNvPicPr>
            <a:picLocks noGrp="1" noChangeAspect="1"/>
          </p:cNvPicPr>
          <p:nvPr>
            <p:ph idx="1"/>
          </p:nvPr>
        </p:nvPicPr>
        <p:blipFill>
          <a:blip r:embed="rId7"/>
          <a:srcRect t="1897" b="862"/>
          <a:stretch>
            <a:fillRect/>
          </a:stretch>
        </p:blipFill>
        <p:spPr>
          <a:xfrm rot="21060000">
            <a:off x="3932441" y="3478872"/>
            <a:ext cx="3799011" cy="29044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56565" y="162148"/>
            <a:ext cx="8226425" cy="1628775"/>
          </a:xfrm>
          <a:prstGeom prst="rect">
            <a:avLst/>
          </a:prstGeom>
        </p:spPr>
        <p:txBody>
          <a:bodyPr vert="horz" lIns="67500" tIns="35100" rIns="67500" bIns="351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j-cs"/>
              </a:defRPr>
            </a:lvl1pPr>
          </a:lstStyle>
          <a:p>
            <a:pPr algn="l">
              <a:buClrTx/>
              <a:buSzTx/>
              <a:buFontTx/>
            </a:pPr>
            <a:r>
              <a:rPr lang="zh-CN" altLang="en-US" sz="4500" dirty="0">
                <a:solidFill>
                  <a:schemeClr val="accent4">
                    <a:lumMod val="50000"/>
                  </a:schemeClr>
                </a:solidFill>
                <a:sym typeface="+mn-ea"/>
              </a:rPr>
              <a:t>影音制作</a:t>
            </a:r>
            <a:r>
              <a:rPr lang="zh-CN" altLang="en-US" sz="2100" dirty="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（陈重均弟兄、陈施彤姐妹、陈祯翠姐妹）</a:t>
            </a:r>
          </a:p>
        </p:txBody>
      </p:sp>
      <p:sp>
        <p:nvSpPr>
          <p:cNvPr id="6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55930" y="1383253"/>
            <a:ext cx="8227060" cy="4117340"/>
          </a:xfrm>
          <a:prstGeom prst="rect">
            <a:avLst/>
          </a:prstGeom>
        </p:spPr>
        <p:txBody>
          <a:bodyPr vert="horz" lIns="67500" tIns="35100" rIns="67500" bIns="351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§"/>
            </a:pPr>
            <a:r>
              <a:rPr lang="zh-CN" altLang="en-US" sz="2400" b="1" dirty="0">
                <a:solidFill>
                  <a:schemeClr val="accent4">
                    <a:lumMod val="50000"/>
                  </a:schemeClr>
                </a:solidFill>
                <a:sym typeface="+mn-ea"/>
              </a:rPr>
              <a:t>联办电影会：</a:t>
            </a:r>
            <a:r>
              <a:rPr lang="zh-CN" altLang="en-US" sz="2400" b="1" dirty="0">
                <a:sym typeface="+mn-ea"/>
              </a:rPr>
              <a:t>于不同教区举办公开电影会，并提供已购公播权的影片供教会做电影会等用途。</a:t>
            </a:r>
            <a:endParaRPr lang="en-US" altLang="zh-CN" sz="2400" b="1" dirty="0">
              <a:sym typeface="+mn-ea"/>
            </a:endParaRPr>
          </a:p>
          <a:p>
            <a:pPr marL="0" indent="0" algn="just">
              <a:buNone/>
            </a:pPr>
            <a:endParaRPr lang="en-US" altLang="zh-CN" sz="2100" b="1" dirty="0">
              <a:sym typeface="+mn-ea"/>
            </a:endParaRPr>
          </a:p>
        </p:txBody>
      </p:sp>
      <p:pic>
        <p:nvPicPr>
          <p:cNvPr id="9" name="图片 8" descr="电影公播版-1(90minutes-in-heaven)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830" y="3220044"/>
            <a:ext cx="6179778" cy="3475808"/>
          </a:xfrm>
          <a:prstGeom prst="rect">
            <a:avLst/>
          </a:prstGeom>
        </p:spPr>
      </p:pic>
      <p:pic>
        <p:nvPicPr>
          <p:cNvPr id="10" name="图片 9" descr="电影公播版-2(where-hope-grows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830" y="3220044"/>
            <a:ext cx="6178862" cy="3475808"/>
          </a:xfrm>
          <a:prstGeom prst="rect">
            <a:avLst/>
          </a:prstGeom>
        </p:spPr>
      </p:pic>
      <p:pic>
        <p:nvPicPr>
          <p:cNvPr id="11" name="图片 10" descr="电影公播版-3(miracles-from-heaven)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9913" y="3220044"/>
            <a:ext cx="6177579" cy="34758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9" presetClass="entr" presetSubtype="0" de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49" presetClass="entr" presetSubtype="0" de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NDg3NTk3NjQ0M2M4OGRhODgwODEwNjA5NTcxNDY0NmMifQ=="/>
  <p:tag name="RESOURCE_RECORD_KEY" val="{&quot;13&quot;:[19951219,20063521,4646982,1997206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</TotalTime>
  <Words>1804</Words>
  <Application>Microsoft Office PowerPoint</Application>
  <PresentationFormat>On-screen Show (4:3)</PresentationFormat>
  <Paragraphs>91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Microsoft YaHei</vt:lpstr>
      <vt:lpstr>Arial</vt:lpstr>
      <vt:lpstr>Calibri</vt:lpstr>
      <vt:lpstr>Calibri Light</vt:lpstr>
      <vt:lpstr>Wingdings</vt:lpstr>
      <vt:lpstr>Office 佈景主題</vt:lpstr>
      <vt:lpstr>使用说明</vt:lpstr>
      <vt:lpstr>PowerPoint Presentation</vt:lpstr>
      <vt:lpstr>我们的事工：媒体宣教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ShyMei</dc:creator>
  <cp:lastModifiedBy>ICB-PRECISION</cp:lastModifiedBy>
  <cp:revision>327</cp:revision>
  <dcterms:created xsi:type="dcterms:W3CDTF">2019-06-19T02:08:00Z</dcterms:created>
  <dcterms:modified xsi:type="dcterms:W3CDTF">2026-08-07T02:06:46Z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70281E0F06CB4E65B8E0BAD4F662D47B_13</vt:lpwstr>
  </property>
</Properties>
</file>