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heme/theme2.xml" ContentType="application/vnd.openxmlformats-officedocument.theme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563" r:id="rId2"/>
    <p:sldId id="519" r:id="rId3"/>
    <p:sldId id="518" r:id="rId4"/>
    <p:sldId id="497" r:id="rId5"/>
    <p:sldId id="531" r:id="rId6"/>
    <p:sldId id="568" r:id="rId7"/>
    <p:sldId id="569" r:id="rId8"/>
    <p:sldId id="572" r:id="rId9"/>
    <p:sldId id="570" r:id="rId10"/>
    <p:sldId id="571" r:id="rId11"/>
    <p:sldId id="573" r:id="rId12"/>
    <p:sldId id="532" r:id="rId13"/>
    <p:sldId id="526" r:id="rId14"/>
    <p:sldId id="546" r:id="rId15"/>
    <p:sldId id="520" r:id="rId16"/>
    <p:sldId id="538" r:id="rId17"/>
    <p:sldId id="539" r:id="rId18"/>
    <p:sldId id="535" r:id="rId19"/>
    <p:sldId id="547" r:id="rId20"/>
    <p:sldId id="536" r:id="rId21"/>
    <p:sldId id="529" r:id="rId22"/>
    <p:sldId id="562" r:id="rId23"/>
    <p:sldId id="574" r:id="rId24"/>
  </p:sldIdLst>
  <p:sldSz cx="12192000" cy="6858000"/>
  <p:notesSz cx="6858000" cy="9144000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5" userDrawn="1">
          <p15:clr>
            <a:srgbClr val="A4A3A4"/>
          </p15:clr>
        </p15:guide>
        <p15:guide id="2" pos="383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AA6500"/>
    <a:srgbClr val="941225"/>
    <a:srgbClr val="FFFFFF"/>
    <a:srgbClr val="3A569C"/>
    <a:srgbClr val="1D4B1C"/>
    <a:srgbClr val="4B6D17"/>
    <a:srgbClr val="5D5026"/>
    <a:srgbClr val="71741B"/>
    <a:srgbClr val="FBEC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155" d="100"/>
          <a:sy n="155" d="100"/>
        </p:scale>
        <p:origin x="558" y="114"/>
      </p:cViewPr>
      <p:guideLst>
        <p:guide orient="horz" pos="2185"/>
        <p:guide pos="383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3.xml"/><Relationship Id="rId4" Type="http://schemas.openxmlformats.org/officeDocument/2006/relationships/tags" Target="../tags/tag6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2026/8/7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Microsoft YaHei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Microsoft YaHei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Microsoft YaHei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Microsoft YaHei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Microsoft YaHei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Microsoft YaHei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tags" Target="../tags/tag88.xml"/><Relationship Id="rId7" Type="http://schemas.openxmlformats.org/officeDocument/2006/relationships/image" Target="../media/image26.jpeg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6" Type="http://schemas.openxmlformats.org/officeDocument/2006/relationships/image" Target="../media/image25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tags" Target="../tags/tag92.xml"/><Relationship Id="rId7" Type="http://schemas.openxmlformats.org/officeDocument/2006/relationships/image" Target="../media/image29.png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28.png"/><Relationship Id="rId5" Type="http://schemas.openxmlformats.org/officeDocument/2006/relationships/image" Target="../media/image25.png"/><Relationship Id="rId10" Type="http://schemas.openxmlformats.org/officeDocument/2006/relationships/image" Target="../media/image32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6.png"/><Relationship Id="rId12" Type="http://schemas.openxmlformats.org/officeDocument/2006/relationships/image" Target="../media/image41.jpeg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image" Target="../media/image35.jpeg"/><Relationship Id="rId11" Type="http://schemas.openxmlformats.org/officeDocument/2006/relationships/image" Target="../media/image40.jpeg"/><Relationship Id="rId5" Type="http://schemas.openxmlformats.org/officeDocument/2006/relationships/image" Target="../media/image34.png"/><Relationship Id="rId10" Type="http://schemas.openxmlformats.org/officeDocument/2006/relationships/image" Target="../media/image39.jpeg"/><Relationship Id="rId4" Type="http://schemas.openxmlformats.org/officeDocument/2006/relationships/image" Target="../media/image33.png"/><Relationship Id="rId9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4.jpeg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6" Type="http://schemas.openxmlformats.org/officeDocument/2006/relationships/image" Target="../media/image43.jpeg"/><Relationship Id="rId11" Type="http://schemas.openxmlformats.org/officeDocument/2006/relationships/image" Target="../media/image48.jpeg"/><Relationship Id="rId5" Type="http://schemas.openxmlformats.org/officeDocument/2006/relationships/image" Target="../media/image42.jpeg"/><Relationship Id="rId10" Type="http://schemas.openxmlformats.org/officeDocument/2006/relationships/image" Target="../media/image47.jpeg"/><Relationship Id="rId4" Type="http://schemas.openxmlformats.org/officeDocument/2006/relationships/image" Target="../media/image33.png"/><Relationship Id="rId9" Type="http://schemas.openxmlformats.org/officeDocument/2006/relationships/image" Target="../media/image4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0.xml"/><Relationship Id="rId1" Type="http://schemas.openxmlformats.org/officeDocument/2006/relationships/tags" Target="../tags/tag99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2.jpeg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4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tags" Target="../tags/tag111.xml"/><Relationship Id="rId7" Type="http://schemas.openxmlformats.org/officeDocument/2006/relationships/image" Target="../media/image3.png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53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4" Type="http://schemas.openxmlformats.org/officeDocument/2006/relationships/image" Target="../media/image5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jpeg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jpeg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image" Target="../media/image13.jpeg"/><Relationship Id="rId11" Type="http://schemas.openxmlformats.org/officeDocument/2006/relationships/image" Target="../media/image18.pn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6.png"/><Relationship Id="rId9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1.png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4.jpe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98880" y="914400"/>
            <a:ext cx="9658350" cy="970915"/>
          </a:xfrm>
        </p:spPr>
        <p:txBody>
          <a:bodyPr>
            <a:normAutofit fontScale="90000"/>
          </a:bodyPr>
          <a:lstStyle/>
          <a:p>
            <a:r>
              <a:rPr lang="zh-CN" altLang="en-US"/>
              <a:t>使用说明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98880" y="2227580"/>
            <a:ext cx="9799320" cy="4171950"/>
          </a:xfrm>
        </p:spPr>
        <p:txBody>
          <a:bodyPr>
            <a:normAutofit/>
          </a:bodyPr>
          <a:lstStyle/>
          <a:p>
            <a:pPr marL="457200" indent="-457200" algn="l">
              <a:buAutoNum type="arabicPeriod"/>
            </a:pPr>
            <a:r>
              <a:rPr lang="zh-CN" altLang="en-US" b="1">
                <a:solidFill>
                  <a:srgbClr val="FF0000"/>
                </a:solidFill>
              </a:rPr>
              <a:t>每一页</a:t>
            </a:r>
            <a:r>
              <a:rPr lang="zh-CN" altLang="en-US"/>
              <a:t>都只需要点</a:t>
            </a:r>
            <a:r>
              <a:rPr lang="zh-CN" altLang="en-US" b="1">
                <a:solidFill>
                  <a:srgbClr val="FF0000"/>
                </a:solidFill>
              </a:rPr>
              <a:t>按一次</a:t>
            </a:r>
            <a:r>
              <a:rPr lang="zh-CN" altLang="en-US"/>
              <a:t>。</a:t>
            </a:r>
          </a:p>
          <a:p>
            <a:pPr marL="457200" indent="-457200" algn="l">
              <a:buAutoNum type="arabicPeriod"/>
            </a:pPr>
            <a:r>
              <a:rPr lang="zh-CN" altLang="en-US"/>
              <a:t>有些页面设有动画，请耐心等候播放，</a:t>
            </a:r>
            <a:r>
              <a:rPr lang="zh-CN" altLang="en-US" u="sng"/>
              <a:t>无需</a:t>
            </a:r>
            <a:r>
              <a:rPr lang="zh-CN" altLang="en-US"/>
              <a:t>重复点按。</a:t>
            </a:r>
          </a:p>
          <a:p>
            <a:pPr marL="457200" indent="-457200" algn="l">
              <a:buAutoNum type="arabicPeriod"/>
            </a:pPr>
            <a:r>
              <a:rPr lang="zh-CN" altLang="en-US"/>
              <a:t>建议结合本部事工</a:t>
            </a:r>
            <a:r>
              <a:rPr lang="zh-CN" altLang="en-US" u="sng">
                <a:solidFill>
                  <a:srgbClr val="FF0000"/>
                </a:solidFill>
              </a:rPr>
              <a:t>简介短片</a:t>
            </a:r>
            <a:r>
              <a:rPr lang="zh-CN" altLang="en-US"/>
              <a:t>同时使用：先播短片，再使用</a:t>
            </a:r>
            <a:r>
              <a:rPr lang="en-US" altLang="zh-CN"/>
              <a:t>PPT</a:t>
            </a:r>
            <a:r>
              <a:rPr lang="zh-CN" altLang="en-US"/>
              <a:t>。</a:t>
            </a:r>
          </a:p>
          <a:p>
            <a:pPr marL="457200" indent="-457200" algn="l">
              <a:buAutoNum type="arabicPeriod"/>
            </a:pPr>
            <a:r>
              <a:rPr lang="zh-CN" altLang="en-US">
                <a:solidFill>
                  <a:schemeClr val="accent3">
                    <a:lumMod val="50000"/>
                  </a:schemeClr>
                </a:solidFill>
              </a:rPr>
              <a:t>一组事工</a:t>
            </a:r>
            <a:r>
              <a:rPr lang="en-US" altLang="zh-CN">
                <a:solidFill>
                  <a:schemeClr val="accent3">
                    <a:lumMod val="50000"/>
                  </a:schemeClr>
                </a:solidFill>
              </a:rPr>
              <a:t>=</a:t>
            </a:r>
            <a:r>
              <a:rPr lang="zh-CN" altLang="en-US">
                <a:solidFill>
                  <a:schemeClr val="accent3">
                    <a:lumMod val="50000"/>
                  </a:schemeClr>
                </a:solidFill>
              </a:rPr>
              <a:t>一个色系背景</a:t>
            </a:r>
            <a:r>
              <a:rPr lang="zh-CN" altLang="en-US"/>
              <a:t>；</a:t>
            </a:r>
            <a:r>
              <a:rPr lang="zh-CN" altLang="en-US">
                <a:solidFill>
                  <a:srgbClr val="7030A0"/>
                </a:solidFill>
              </a:rPr>
              <a:t>先有事工介绍</a:t>
            </a:r>
            <a:r>
              <a:rPr lang="zh-CN" altLang="en-US"/>
              <a:t>，</a:t>
            </a:r>
            <a:r>
              <a:rPr lang="zh-CN" altLang="en-US">
                <a:solidFill>
                  <a:schemeClr val="accent6">
                    <a:lumMod val="50000"/>
                  </a:schemeClr>
                </a:solidFill>
              </a:rPr>
              <a:t>最后一页</a:t>
            </a:r>
            <a:r>
              <a:rPr lang="en-US" altLang="zh-CN">
                <a:solidFill>
                  <a:schemeClr val="accent6">
                    <a:lumMod val="50000"/>
                  </a:schemeClr>
                </a:solidFill>
              </a:rPr>
              <a:t>=</a:t>
            </a:r>
            <a:r>
              <a:rPr lang="zh-CN" altLang="en-US">
                <a:solidFill>
                  <a:schemeClr val="accent6">
                    <a:lumMod val="50000"/>
                  </a:schemeClr>
                </a:solidFill>
              </a:rPr>
              <a:t>该组的代祷事项</a:t>
            </a:r>
            <a:r>
              <a:rPr lang="zh-CN" altLang="en-US"/>
              <a:t>。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Video-1920 x 108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635"/>
            <a:ext cx="12192635" cy="6858635"/>
          </a:xfrm>
          <a:prstGeom prst="rect">
            <a:avLst/>
          </a:prstGeom>
        </p:spPr>
      </p:pic>
      <p:sp>
        <p:nvSpPr>
          <p:cNvPr id="5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608330" y="474345"/>
            <a:ext cx="10968990" cy="111696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j-cs"/>
              </a:defRPr>
            </a:lvl1pPr>
          </a:lstStyle>
          <a:p>
            <a:r>
              <a:rPr lang="zh-CN" altLang="en-US" sz="6000">
                <a:solidFill>
                  <a:schemeClr val="accent4">
                    <a:lumMod val="50000"/>
                  </a:schemeClr>
                </a:solidFill>
                <a:effectLst/>
                <a:sym typeface="+mn-ea"/>
              </a:rPr>
              <a:t>影音制作</a:t>
            </a:r>
            <a:r>
              <a:rPr lang="zh-CN" altLang="en-US" sz="2800">
                <a:solidFill>
                  <a:schemeClr val="tx1">
                    <a:lumMod val="65000"/>
                    <a:lumOff val="35000"/>
                  </a:schemeClr>
                </a:solidFill>
                <a:effectLst/>
                <a:sym typeface="+mn-ea"/>
              </a:rPr>
              <a:t>（陈重均弟兄、陈施彤姐妹、陈祯翠姐妹）</a:t>
            </a:r>
          </a:p>
        </p:txBody>
      </p:sp>
      <p:sp>
        <p:nvSpPr>
          <p:cNvPr id="6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608330" y="1739265"/>
            <a:ext cx="7110730" cy="479806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charset="0"/>
              <a:buNone/>
            </a:pPr>
            <a:r>
              <a:rPr lang="zh-CN" altLang="en-US" sz="3200" b="1" dirty="0">
                <a:solidFill>
                  <a:schemeClr val="accent4">
                    <a:lumMod val="50000"/>
                  </a:schemeClr>
                </a:solidFill>
                <a:effectLst/>
                <a:sym typeface="+mn-ea"/>
              </a:rPr>
              <a:t>代祷事项：</a:t>
            </a:r>
            <a:endParaRPr lang="zh-CN" altLang="en-US" sz="3200" b="1" dirty="0">
              <a:solidFill>
                <a:schemeClr val="accent4">
                  <a:lumMod val="50000"/>
                </a:schemeClr>
              </a:solidFill>
              <a:effectLst/>
            </a:endParaRPr>
          </a:p>
          <a:p>
            <a:pPr marL="514350" indent="-514350">
              <a:buFont typeface="Wingdings" panose="05000000000000000000" charset="0"/>
              <a:buAutoNum type="arabicPeriod"/>
            </a:pPr>
            <a:r>
              <a:rPr lang="zh-CN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sym typeface="+mn-ea"/>
              </a:rPr>
              <a:t>求神开路使资讯传播部能购得更多适合的福音电影版权。</a:t>
            </a:r>
          </a:p>
          <a:p>
            <a:pPr marL="514350" indent="-514350">
              <a:buFont typeface="Wingdings" panose="05000000000000000000" charset="0"/>
              <a:buAutoNum type="arabicPeriod"/>
            </a:pPr>
            <a:r>
              <a:rPr lang="zh-CN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sym typeface="+mn-ea"/>
              </a:rPr>
              <a:t>弟兄姐妹能积极善用福音电影和音频、视频等各样媒体，传扬基督的好消息。</a:t>
            </a:r>
          </a:p>
          <a:p>
            <a:pPr marL="514350" indent="-514350">
              <a:buFont typeface="Wingdings" panose="05000000000000000000" charset="0"/>
              <a:buAutoNum type="arabicPeriod"/>
            </a:pPr>
            <a:r>
              <a:rPr lang="zh-CN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sym typeface="+mn-ea"/>
              </a:rPr>
              <a:t>同工们有智慧进行每次的拍摄和剪辑，并能让更多人看到这些作品。</a:t>
            </a:r>
            <a:endParaRPr lang="zh-CN" altLang="en-US" sz="2800" b="1" dirty="0"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  <a:p>
            <a:pPr algn="just">
              <a:buFont typeface="Wingdings" panose="05000000000000000000" charset="0"/>
              <a:buChar char="§"/>
            </a:pPr>
            <a:endParaRPr lang="zh-CN" altLang="en-US" sz="2800" b="1" dirty="0"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Video-1920 x 108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635"/>
            <a:ext cx="12192635" cy="6858635"/>
          </a:xfrm>
          <a:prstGeom prst="rect">
            <a:avLst/>
          </a:prstGeom>
        </p:spPr>
      </p:pic>
      <p:sp>
        <p:nvSpPr>
          <p:cNvPr id="5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608330" y="474345"/>
            <a:ext cx="10968990" cy="111696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j-cs"/>
              </a:defRPr>
            </a:lvl1pPr>
          </a:lstStyle>
          <a:p>
            <a:r>
              <a:rPr lang="zh-CN" altLang="en-US" sz="6000">
                <a:solidFill>
                  <a:schemeClr val="accent4">
                    <a:lumMod val="50000"/>
                  </a:schemeClr>
                </a:solidFill>
                <a:effectLst/>
                <a:sym typeface="+mn-ea"/>
              </a:rPr>
              <a:t>影音制作</a:t>
            </a:r>
            <a:r>
              <a:rPr lang="zh-CN" altLang="en-US" sz="2800">
                <a:solidFill>
                  <a:schemeClr val="tx1">
                    <a:lumMod val="65000"/>
                    <a:lumOff val="35000"/>
                  </a:schemeClr>
                </a:solidFill>
                <a:effectLst/>
                <a:sym typeface="+mn-ea"/>
              </a:rPr>
              <a:t>（陈重均弟兄、陈施彤姐妹、陈祯翠姐妹）</a:t>
            </a:r>
          </a:p>
        </p:txBody>
      </p:sp>
      <p:sp>
        <p:nvSpPr>
          <p:cNvPr id="6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608330" y="1739265"/>
            <a:ext cx="7110730" cy="4798060"/>
          </a:xfrm>
          <a:prstGeom prst="rect">
            <a:avLst/>
          </a:prstGeom>
        </p:spPr>
        <p:txBody>
          <a:bodyPr vert="horz" lIns="90000" tIns="46800" rIns="90000" bIns="46800" rtlCol="0">
            <a:normAutofit lnSpcReduction="10000"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40000"/>
              </a:lnSpc>
              <a:buFont typeface="Wingdings" panose="05000000000000000000" charset="0"/>
              <a:buNone/>
            </a:pPr>
            <a:r>
              <a:rPr lang="zh-CN" altLang="en-US" sz="3200" b="1" dirty="0">
                <a:solidFill>
                  <a:schemeClr val="accent4">
                    <a:lumMod val="50000"/>
                  </a:schemeClr>
                </a:solidFill>
                <a:effectLst/>
                <a:sym typeface="+mn-ea"/>
              </a:rPr>
              <a:t>代祷事项：</a:t>
            </a:r>
            <a:endParaRPr lang="zh-CN" altLang="en-US" sz="3200" b="1" dirty="0">
              <a:solidFill>
                <a:schemeClr val="accent4">
                  <a:lumMod val="50000"/>
                </a:schemeClr>
              </a:solidFill>
              <a:effectLst/>
            </a:endParaRPr>
          </a:p>
          <a:p>
            <a:pPr marL="514350" indent="-514350">
              <a:lnSpc>
                <a:spcPct val="140000"/>
              </a:lnSpc>
              <a:buFont typeface="Wingdings" panose="05000000000000000000" charset="0"/>
              <a:buAutoNum type="arabicPeriod"/>
            </a:pPr>
            <a:r>
              <a:rPr lang="zh-CN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求主带领，与牧者及不同部门合作开发的新节目都顺利录制。</a:t>
            </a:r>
          </a:p>
          <a:p>
            <a:pPr marL="514350" indent="-514350">
              <a:lnSpc>
                <a:spcPct val="140000"/>
              </a:lnSpc>
              <a:buFont typeface="Wingdings" panose="05000000000000000000" charset="0"/>
              <a:buAutoNum type="arabicPeriod"/>
            </a:pPr>
            <a:r>
              <a:rPr lang="zh-CN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愿神兴起更多熟悉马来语及伊班语的弟兄姐妹加入录音行列中。</a:t>
            </a:r>
          </a:p>
          <a:p>
            <a:pPr marL="514350" indent="-514350">
              <a:lnSpc>
                <a:spcPct val="140000"/>
              </a:lnSpc>
              <a:buFont typeface="Wingdings" panose="05000000000000000000" charset="0"/>
              <a:buAutoNum type="arabicPeriod"/>
            </a:pPr>
            <a:r>
              <a:rPr lang="zh-CN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愿节目主持人、嘉宾、分享者的声音能触动人心，在慕道友的心田撒下好种子。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Word-1920 x 108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608330" y="474345"/>
            <a:ext cx="10968990" cy="111696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j-cs"/>
              </a:defRPr>
            </a:lvl1pPr>
          </a:lstStyle>
          <a:p>
            <a:r>
              <a:rPr lang="zh-CN" altLang="en-US" sz="6000">
                <a:solidFill>
                  <a:schemeClr val="accent5">
                    <a:lumMod val="50000"/>
                  </a:schemeClr>
                </a:solidFill>
                <a:effectLst/>
                <a:sym typeface="+mn-ea"/>
              </a:rPr>
              <a:t>网络文字与宣传</a:t>
            </a:r>
            <a:r>
              <a:rPr lang="zh-CN" altLang="en-US" sz="2800">
                <a:solidFill>
                  <a:schemeClr val="tx1">
                    <a:lumMod val="65000"/>
                    <a:lumOff val="35000"/>
                  </a:schemeClr>
                </a:solidFill>
                <a:effectLst/>
                <a:sym typeface="+mn-ea"/>
              </a:rPr>
              <a:t>（负责同工：张敏儿姐妹）</a:t>
            </a:r>
          </a:p>
        </p:txBody>
      </p:sp>
      <p:sp>
        <p:nvSpPr>
          <p:cNvPr id="6" name="内容占位符 2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608330" y="1739265"/>
            <a:ext cx="10968990" cy="479806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charset="0"/>
              <a:buChar char="§"/>
            </a:pP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effectLst/>
                <a:latin typeface="+mj-ea"/>
                <a:ea typeface="+mj-ea"/>
                <a:cs typeface="+mj-ea"/>
              </a:rPr>
              <a:t> 教会宣传：</a:t>
            </a:r>
            <a:r>
              <a:rPr lang="zh-CN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ea"/>
                <a:ea typeface="+mj-ea"/>
                <a:cs typeface="+mj-ea"/>
              </a:rPr>
              <a:t>传达媒体宣教异象，提供时下更多的传福音管道。</a:t>
            </a:r>
            <a:endParaRPr lang="zh-CN" alt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+mj-ea"/>
            </a:endParaRPr>
          </a:p>
          <a:p>
            <a:pPr algn="l">
              <a:buFont typeface="Wingdings" panose="05000000000000000000" charset="0"/>
              <a:buChar char="§"/>
            </a:pP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effectLst/>
                <a:latin typeface="+mj-ea"/>
                <a:ea typeface="+mj-ea"/>
                <a:cs typeface="+mj-ea"/>
              </a:rPr>
              <a:t> </a:t>
            </a:r>
            <a:r>
              <a:rPr lang="zh-CN" altLang="en-US" sz="2800" b="1" dirty="0">
                <a:solidFill>
                  <a:schemeClr val="accent5">
                    <a:lumMod val="50000"/>
                  </a:schemeClr>
                </a:solidFill>
                <a:effectLst/>
                <a:latin typeface="+mj-ea"/>
                <a:ea typeface="+mj-ea"/>
                <a:cs typeface="+mj-ea"/>
              </a:rPr>
              <a:t>校园宣传：</a:t>
            </a:r>
            <a:r>
              <a:rPr lang="zh-CN" altLang="en-US" sz="2800" b="1" dirty="0">
                <a:latin typeface="Microsoft YaHei" panose="020B0503020204020204" pitchFamily="34" charset="-122"/>
                <a:cs typeface="+mj-ea"/>
                <a:sym typeface="+mn-ea"/>
              </a:rPr>
              <a:t>提供媒体素养教育讲座，宣导及传递正确使用网络</a:t>
            </a:r>
            <a:r>
              <a:rPr lang="en-US" altLang="zh-CN" sz="2800" b="1" dirty="0">
                <a:latin typeface="Microsoft YaHei" panose="020B0503020204020204" pitchFamily="34" charset="-122"/>
                <a:cs typeface="+mj-ea"/>
                <a:sym typeface="+mn-ea"/>
              </a:rPr>
              <a:t>		   </a:t>
            </a:r>
            <a:r>
              <a:rPr lang="zh-CN" altLang="en-US" sz="2800" b="1" dirty="0">
                <a:latin typeface="Microsoft YaHei" panose="020B0503020204020204" pitchFamily="34" charset="-122"/>
                <a:cs typeface="+mj-ea"/>
                <a:sym typeface="+mn-ea"/>
              </a:rPr>
              <a:t>资讯，并预防手机瘾或电玩瘾等。</a:t>
            </a:r>
            <a:endParaRPr lang="zh-CN" altLang="en-US" b="1" dirty="0">
              <a:solidFill>
                <a:schemeClr val="bg1"/>
              </a:solidFill>
              <a:effectLst/>
            </a:endParaRPr>
          </a:p>
          <a:p>
            <a:pPr algn="just"/>
            <a:endParaRPr lang="zh-CN" altLang="en-US" b="1" dirty="0">
              <a:solidFill>
                <a:schemeClr val="bg1"/>
              </a:solidFill>
              <a:effectLst/>
            </a:endParaRPr>
          </a:p>
        </p:txBody>
      </p:sp>
      <p:pic>
        <p:nvPicPr>
          <p:cNvPr id="7" name="Picture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280" y="4052570"/>
            <a:ext cx="4001770" cy="273812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图片 8" descr="618027567_1313095270855090_1414145186288613823_n"/>
          <p:cNvPicPr>
            <a:picLocks noChangeAspect="1"/>
          </p:cNvPicPr>
          <p:nvPr/>
        </p:nvPicPr>
        <p:blipFill>
          <a:blip r:embed="rId8"/>
          <a:srcRect t="31537" r="34528" b="11778"/>
          <a:stretch>
            <a:fillRect/>
          </a:stretch>
        </p:blipFill>
        <p:spPr>
          <a:xfrm>
            <a:off x="3621405" y="4326890"/>
            <a:ext cx="3794125" cy="2463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Word-1920 x 108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608330" y="474345"/>
            <a:ext cx="10968990" cy="111696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j-cs"/>
              </a:defRPr>
            </a:lvl1pPr>
          </a:lstStyle>
          <a:p>
            <a:r>
              <a:rPr lang="zh-CN" altLang="en-US" sz="6000">
                <a:solidFill>
                  <a:schemeClr val="accent6">
                    <a:lumMod val="50000"/>
                  </a:schemeClr>
                </a:solidFill>
                <a:effectLst/>
                <a:sym typeface="+mn-ea"/>
              </a:rPr>
              <a:t>网络文字与宣传</a:t>
            </a:r>
            <a:r>
              <a:rPr lang="zh-CN" altLang="en-US" sz="2800">
                <a:solidFill>
                  <a:schemeClr val="tx1">
                    <a:lumMod val="65000"/>
                    <a:lumOff val="35000"/>
                  </a:schemeClr>
                </a:solidFill>
                <a:effectLst/>
                <a:sym typeface="+mn-ea"/>
              </a:rPr>
              <a:t>（负责同工：张敏儿姐妹）</a:t>
            </a:r>
          </a:p>
        </p:txBody>
      </p:sp>
      <p:sp>
        <p:nvSpPr>
          <p:cNvPr id="6" name="内容占位符 2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434340" y="1877060"/>
            <a:ext cx="10704195" cy="479806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charset="0"/>
              <a:buChar char="§"/>
            </a:pPr>
            <a:r>
              <a:rPr lang="en-US" altLang="zh-CN" sz="2800" b="1" dirty="0">
                <a:solidFill>
                  <a:schemeClr val="accent6">
                    <a:lumMod val="50000"/>
                  </a:schemeClr>
                </a:solidFill>
                <a:effectLst/>
                <a:latin typeface="+mj-ea"/>
                <a:ea typeface="+mj-ea"/>
                <a:cs typeface="+mj-ea"/>
                <a:sym typeface="+mn-ea"/>
              </a:rPr>
              <a:t>多媒体工作坊：</a:t>
            </a:r>
            <a:r>
              <a:rPr lang="zh-CN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ea"/>
                <a:ea typeface="+mj-ea"/>
                <a:cs typeface="+mj-ea"/>
                <a:sym typeface="+mn-ea"/>
              </a:rPr>
              <a:t>教导弟兄姐妹善用手机进行剪辑、设计等技巧</a:t>
            </a:r>
            <a:r>
              <a:rPr lang="zh-CN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sym typeface="+mn-ea"/>
              </a:rPr>
              <a:t>。</a:t>
            </a:r>
            <a:endParaRPr lang="zh-CN" alt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+mj-ea"/>
            </a:endParaRPr>
          </a:p>
          <a:p>
            <a:pPr algn="just">
              <a:buFont typeface="Wingdings" panose="05000000000000000000" charset="0"/>
              <a:buChar char="§"/>
            </a:pPr>
            <a:r>
              <a:rPr lang="en-US" altLang="zh-CN" sz="2800" b="1" dirty="0">
                <a:solidFill>
                  <a:schemeClr val="accent6">
                    <a:lumMod val="50000"/>
                  </a:schemeClr>
                </a:solidFill>
                <a:effectLst/>
                <a:latin typeface="+mj-ea"/>
                <a:ea typeface="+mj-ea"/>
                <a:cs typeface="+mj-ea"/>
                <a:sym typeface="+mn-ea"/>
              </a:rPr>
              <a:t>编写及编辑网站文字内容与文章</a:t>
            </a:r>
            <a:r>
              <a:rPr lang="zh-CN" alt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j-ea"/>
                <a:sym typeface="+mn-ea"/>
              </a:rPr>
              <a:t>，</a:t>
            </a:r>
            <a:r>
              <a:rPr lang="zh-CN" alt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+mj-ea"/>
                <a:ea typeface="+mj-ea"/>
                <a:cs typeface="+mj-ea"/>
              </a:rPr>
              <a:t>包括：</a:t>
            </a:r>
            <a:r>
              <a:rPr lang="en-US" altLang="zh-CN" sz="2800" b="1" dirty="0">
                <a:latin typeface="Microsoft YaHei" panose="020B0503020204020204" pitchFamily="34" charset="-122"/>
                <a:cs typeface="+mj-ea"/>
                <a:sym typeface="+mn-ea"/>
              </a:rPr>
              <a:t>FB</a:t>
            </a:r>
            <a:r>
              <a:rPr lang="zh-CN" altLang="en-US" sz="2800" b="1" dirty="0">
                <a:latin typeface="Microsoft YaHei" panose="020B0503020204020204" pitchFamily="34" charset="-122"/>
                <a:cs typeface="+mj-ea"/>
                <a:sym typeface="+mn-ea"/>
              </a:rPr>
              <a:t>、</a:t>
            </a:r>
            <a:r>
              <a:rPr lang="en-US" altLang="zh-CN" sz="2800" b="1" dirty="0">
                <a:latin typeface="Microsoft YaHei" panose="020B0503020204020204" pitchFamily="34" charset="-122"/>
                <a:cs typeface="+mj-ea"/>
                <a:sym typeface="+mn-ea"/>
              </a:rPr>
              <a:t>IG</a:t>
            </a:r>
            <a:r>
              <a:rPr lang="zh-CN" altLang="en-US" sz="2800" b="1" dirty="0">
                <a:latin typeface="Microsoft YaHei" panose="020B0503020204020204" pitchFamily="34" charset="-122"/>
                <a:cs typeface="+mj-ea"/>
                <a:sym typeface="+mn-ea"/>
              </a:rPr>
              <a:t>、各个网站等。</a:t>
            </a:r>
            <a:endParaRPr lang="zh-CN" altLang="en-US" sz="2800" b="1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+mj-ea"/>
              <a:ea typeface="+mj-ea"/>
              <a:cs typeface="+mj-ea"/>
            </a:endParaRPr>
          </a:p>
          <a:p>
            <a:pPr algn="just">
              <a:buFont typeface="Wingdings" panose="05000000000000000000" charset="0"/>
              <a:buChar char="§"/>
            </a:pPr>
            <a:endParaRPr lang="zh-CN" alt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+mj-ea"/>
            </a:endParaRPr>
          </a:p>
          <a:p>
            <a:pPr marL="0" indent="0" algn="just">
              <a:buNone/>
            </a:pPr>
            <a:endParaRPr lang="zh-CN" alt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+mj-ea"/>
            </a:endParaRPr>
          </a:p>
        </p:txBody>
      </p:sp>
      <p:pic>
        <p:nvPicPr>
          <p:cNvPr id="12" name="图片 11" descr="Vector Smart Object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78650" y="3471545"/>
            <a:ext cx="593725" cy="811530"/>
          </a:xfrm>
          <a:prstGeom prst="rect">
            <a:avLst/>
          </a:prstGeom>
        </p:spPr>
      </p:pic>
      <p:pic>
        <p:nvPicPr>
          <p:cNvPr id="13" name="图片 12" descr="Vector Smart Object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74120" y="2487930"/>
            <a:ext cx="594000" cy="808555"/>
          </a:xfrm>
          <a:prstGeom prst="rect">
            <a:avLst/>
          </a:prstGeom>
        </p:spPr>
      </p:pic>
      <p:pic>
        <p:nvPicPr>
          <p:cNvPr id="15" name="图片 14" descr="Vector Smart Object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6129020" y="4283075"/>
            <a:ext cx="748665" cy="1052830"/>
          </a:xfrm>
          <a:prstGeom prst="rect">
            <a:avLst/>
          </a:prstGeom>
        </p:spPr>
      </p:pic>
      <p:pic>
        <p:nvPicPr>
          <p:cNvPr id="7" name="图片 6" descr="we-tof logo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6440" y="3835400"/>
            <a:ext cx="2209165" cy="2574290"/>
          </a:xfrm>
          <a:prstGeom prst="rect">
            <a:avLst/>
          </a:prstGeom>
        </p:spPr>
      </p:pic>
      <p:pic>
        <p:nvPicPr>
          <p:cNvPr id="9" name="图片 8" descr="yunitongxi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88030" y="3862070"/>
            <a:ext cx="2929890" cy="261112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Word-1920 x 108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608330" y="474345"/>
            <a:ext cx="10968990" cy="111696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j-cs"/>
              </a:defRPr>
            </a:lvl1pPr>
          </a:lstStyle>
          <a:p>
            <a:r>
              <a:rPr lang="zh-CN" altLang="en-US" sz="6000">
                <a:solidFill>
                  <a:srgbClr val="941225"/>
                </a:solidFill>
                <a:effectLst/>
                <a:sym typeface="+mn-ea"/>
              </a:rPr>
              <a:t>网络文字与宣</a:t>
            </a:r>
            <a:r>
              <a:rPr lang="zh-CN" altLang="en-US" sz="6000">
                <a:solidFill>
                  <a:schemeClr val="accent6">
                    <a:lumMod val="50000"/>
                  </a:schemeClr>
                </a:solidFill>
                <a:effectLst/>
                <a:sym typeface="+mn-ea"/>
              </a:rPr>
              <a:t>传</a:t>
            </a:r>
            <a:r>
              <a:rPr lang="zh-CN" altLang="en-US" sz="2800">
                <a:solidFill>
                  <a:schemeClr val="tx1">
                    <a:lumMod val="65000"/>
                    <a:lumOff val="35000"/>
                  </a:schemeClr>
                </a:solidFill>
                <a:effectLst/>
                <a:sym typeface="+mn-ea"/>
              </a:rPr>
              <a:t>（负责同工：张敏儿姐妹）</a:t>
            </a:r>
          </a:p>
        </p:txBody>
      </p:sp>
      <p:sp>
        <p:nvSpPr>
          <p:cNvPr id="8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608330" y="1739265"/>
            <a:ext cx="6681470" cy="4798060"/>
          </a:xfrm>
          <a:prstGeom prst="rect">
            <a:avLst/>
          </a:prstGeom>
        </p:spPr>
        <p:txBody>
          <a:bodyPr vert="horz" lIns="90000" tIns="46800" rIns="90000" bIns="46800" rtlCol="0">
            <a:no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altLang="zh-CN" sz="3600" b="1" dirty="0">
                <a:solidFill>
                  <a:schemeClr val="accent6">
                    <a:lumMod val="50000"/>
                  </a:schemeClr>
                </a:solidFill>
                <a:effectLst/>
                <a:latin typeface="+mj-ea"/>
                <a:ea typeface="+mj-ea"/>
                <a:cs typeface="+mj-ea"/>
                <a:sym typeface="+mn-ea"/>
              </a:rPr>
              <a:t>代祷事项：</a:t>
            </a:r>
            <a:endParaRPr lang="en-US" altLang="zh-CN" sz="3600" b="1" dirty="0">
              <a:solidFill>
                <a:schemeClr val="accent6">
                  <a:lumMod val="50000"/>
                </a:schemeClr>
              </a:solidFill>
              <a:effectLst/>
              <a:latin typeface="+mj-ea"/>
              <a:ea typeface="+mj-ea"/>
              <a:cs typeface="+mj-ea"/>
            </a:endParaRPr>
          </a:p>
          <a:p>
            <a:pPr marL="514350" indent="-514350" algn="just">
              <a:buFont typeface="Wingdings" panose="05000000000000000000" charset="0"/>
              <a:buAutoNum type="arabicPeriod"/>
            </a:pPr>
            <a:r>
              <a:rPr lang="zh-CN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ea"/>
                <a:ea typeface="+mj-ea"/>
                <a:cs typeface="+mj-ea"/>
                <a:sym typeface="+mn-ea"/>
              </a:rPr>
              <a:t>愿上传在网站和社交平台的文章，能触及更多需要者。</a:t>
            </a:r>
          </a:p>
          <a:p>
            <a:pPr marL="514350" indent="-514350" algn="just">
              <a:buFont typeface="Wingdings" panose="05000000000000000000" charset="0"/>
              <a:buAutoNum type="arabicPeriod"/>
            </a:pPr>
            <a:r>
              <a:rPr lang="zh-CN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ea"/>
                <a:ea typeface="+mj-ea"/>
                <a:cs typeface="+mj-ea"/>
                <a:sym typeface="+mn-ea"/>
              </a:rPr>
              <a:t>有更多机会接触校园及教会团契，并给予媒体素养教导和分享。</a:t>
            </a:r>
          </a:p>
          <a:p>
            <a:pPr marL="514350" indent="-514350" algn="just">
              <a:buFont typeface="Wingdings" panose="05000000000000000000" charset="0"/>
              <a:buAutoNum type="arabicPeriod"/>
            </a:pPr>
            <a:r>
              <a:rPr lang="zh-CN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ea"/>
                <a:ea typeface="+mj-ea"/>
                <a:cs typeface="+mj-ea"/>
                <a:sym typeface="+mn-ea"/>
              </a:rPr>
              <a:t>有智慧预备和教导多媒体工作坊。</a:t>
            </a:r>
            <a:endParaRPr lang="zh-CN" altLang="en-US" sz="3200" b="1" dirty="0"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  <a:p>
            <a:pPr algn="just"/>
            <a:endParaRPr lang="zh-CN" altLang="en-US" sz="2000" b="1" dirty="0">
              <a:solidFill>
                <a:schemeClr val="bg1"/>
              </a:solidFill>
              <a:effectLst/>
            </a:endParaRPr>
          </a:p>
          <a:p>
            <a:pPr algn="just"/>
            <a:endParaRPr lang="zh-CN" altLang="en-US" sz="2000" b="1" dirty="0">
              <a:solidFill>
                <a:schemeClr val="bg1"/>
              </a:solidFill>
              <a:effectLst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design-1920 x 108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4765" y="0"/>
            <a:ext cx="12192000" cy="6858000"/>
          </a:xfrm>
          <a:prstGeom prst="rect">
            <a:avLst/>
          </a:prstGeom>
        </p:spPr>
      </p:pic>
      <p:sp>
        <p:nvSpPr>
          <p:cNvPr id="5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608330" y="474345"/>
            <a:ext cx="10968990" cy="111696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j-cs"/>
              </a:defRPr>
            </a:lvl1pPr>
          </a:lstStyle>
          <a:p>
            <a:r>
              <a:rPr lang="zh-CN" altLang="en-US" sz="6000" dirty="0">
                <a:solidFill>
                  <a:schemeClr val="accent6">
                    <a:lumMod val="50000"/>
                  </a:schemeClr>
                </a:solidFill>
                <a:sym typeface="+mn-ea"/>
              </a:rPr>
              <a:t>设计</a:t>
            </a:r>
            <a:r>
              <a:rPr lang="zh-CN" altLang="en-US" sz="6000" dirty="0">
                <a:solidFill>
                  <a:srgbClr val="941225"/>
                </a:solidFill>
                <a:sym typeface="+mn-ea"/>
              </a:rPr>
              <a:t>与</a:t>
            </a:r>
            <a:r>
              <a:rPr lang="zh-CN" altLang="en-US" sz="6000" dirty="0">
                <a:solidFill>
                  <a:schemeClr val="accent6">
                    <a:lumMod val="50000"/>
                  </a:schemeClr>
                </a:solidFill>
                <a:sym typeface="+mn-ea"/>
              </a:rPr>
              <a:t>动</a:t>
            </a:r>
            <a:r>
              <a:rPr lang="zh-CN" altLang="en-US" sz="6000" dirty="0">
                <a:solidFill>
                  <a:schemeClr val="accent6">
                    <a:lumMod val="50000"/>
                  </a:schemeClr>
                </a:solidFill>
                <a:effectLst/>
                <a:sym typeface="+mn-ea"/>
              </a:rPr>
              <a:t>画漫画</a:t>
            </a:r>
            <a:r>
              <a:rPr lang="zh-CN" altLang="en-US" sz="2800" dirty="0">
                <a:solidFill>
                  <a:schemeClr val="accent6">
                    <a:lumMod val="50000"/>
                  </a:schemeClr>
                </a:solidFill>
                <a:effectLst/>
                <a:sym typeface="+mn-ea"/>
              </a:rPr>
              <a:t>（林佳锦姐妹、许方瑜姐妹）</a:t>
            </a:r>
          </a:p>
        </p:txBody>
      </p:sp>
      <p:sp>
        <p:nvSpPr>
          <p:cNvPr id="6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608330" y="1739265"/>
            <a:ext cx="10968990" cy="479806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charset="0"/>
              <a:buChar char="§"/>
            </a:pPr>
            <a:r>
              <a:rPr lang="zh-CN" altLang="en-US" sz="3200" b="1" dirty="0">
                <a:solidFill>
                  <a:schemeClr val="accent6">
                    <a:lumMod val="50000"/>
                  </a:schemeClr>
                </a:solidFill>
                <a:effectLst/>
                <a:sym typeface="+mn-ea"/>
              </a:rPr>
              <a:t>支援年会各部和教会：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icrosoft YaHei" panose="020B0503020204020204" pitchFamily="34" charset="-122"/>
                <a:cs typeface="Microsoft YaHei" panose="020B0503020204020204" pitchFamily="34" charset="-122"/>
                <a:sym typeface="+mn-ea"/>
              </a:rPr>
              <a:t>协助设计海报、漫画绘制等。</a:t>
            </a:r>
          </a:p>
          <a:p>
            <a:pPr>
              <a:buFont typeface="Wingdings" panose="05000000000000000000" charset="0"/>
              <a:buChar char="§"/>
            </a:pPr>
            <a:r>
              <a:rPr lang="zh-CN" altLang="en-US" sz="3200" b="1" dirty="0">
                <a:solidFill>
                  <a:schemeClr val="accent6">
                    <a:lumMod val="50000"/>
                  </a:schemeClr>
                </a:solidFill>
                <a:effectLst/>
                <a:latin typeface="Microsoft YaHei" panose="020B0503020204020204" pitchFamily="34" charset="-122"/>
                <a:cs typeface="Microsoft YaHei" panose="020B0503020204020204" pitchFamily="34" charset="-122"/>
                <a:sym typeface="+mn-ea"/>
              </a:rPr>
              <a:t>动画制作：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icrosoft YaHei" panose="020B0503020204020204" pitchFamily="34" charset="-122"/>
                <a:cs typeface="Microsoft YaHei" panose="020B0503020204020204" pitchFamily="34" charset="-122"/>
                <a:sym typeface="+mn-ea"/>
              </a:rPr>
              <a:t>圣经故事、媒体品格素养、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cs typeface="Microsoft YaHei" panose="020B0503020204020204" pitchFamily="34" charset="-122"/>
                <a:sym typeface="+mn-ea"/>
              </a:rPr>
              <a:t>动漫福音单张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icrosoft YaHei" panose="020B0503020204020204" pitchFamily="34" charset="-122"/>
                <a:cs typeface="Microsoft YaHei" panose="020B0503020204020204" pitchFamily="34" charset="-122"/>
                <a:sym typeface="+mn-ea"/>
              </a:rPr>
              <a:t>等。</a:t>
            </a:r>
            <a:endParaRPr lang="zh-CN" alt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anose="020B0503020204020204" pitchFamily="34" charset="-122"/>
              <a:cs typeface="Microsoft YaHei" panose="020B0503020204020204" pitchFamily="34" charset="-122"/>
              <a:sym typeface="+mn-ea"/>
            </a:endParaRPr>
          </a:p>
          <a:p>
            <a:pPr marL="0" indent="0" algn="just">
              <a:buNone/>
            </a:pPr>
            <a:endParaRPr lang="zh-CN" alt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anose="020B0503020204020204" pitchFamily="34" charset="-122"/>
              <a:cs typeface="Microsoft YaHei" panose="020B0503020204020204" pitchFamily="34" charset="-122"/>
              <a:sym typeface="+mn-ea"/>
            </a:endParaRPr>
          </a:p>
        </p:txBody>
      </p:sp>
      <p:pic>
        <p:nvPicPr>
          <p:cNvPr id="9" name="图片 8" descr="2026年少年主日海报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3530" y="3342640"/>
            <a:ext cx="2328545" cy="3293745"/>
          </a:xfrm>
          <a:prstGeom prst="rect">
            <a:avLst/>
          </a:prstGeom>
        </p:spPr>
      </p:pic>
      <p:pic>
        <p:nvPicPr>
          <p:cNvPr id="10" name="图片 9" descr="2026年中老年人关怀事工 edit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73045" y="3342640"/>
            <a:ext cx="4237355" cy="2383790"/>
          </a:xfrm>
          <a:prstGeom prst="rect">
            <a:avLst/>
          </a:prstGeom>
        </p:spPr>
      </p:pic>
      <p:pic>
        <p:nvPicPr>
          <p:cNvPr id="11" name="图片 10" descr="2026年9月 每日活水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45710" y="4949190"/>
            <a:ext cx="3235325" cy="1819910"/>
          </a:xfrm>
          <a:prstGeom prst="rect">
            <a:avLst/>
          </a:prstGeom>
        </p:spPr>
      </p:pic>
      <p:pic>
        <p:nvPicPr>
          <p:cNvPr id="13" name="图片 12" descr="0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62860" y="4662170"/>
            <a:ext cx="2195830" cy="2195830"/>
          </a:xfrm>
          <a:prstGeom prst="rect">
            <a:avLst/>
          </a:prstGeom>
        </p:spPr>
      </p:pic>
      <p:pic>
        <p:nvPicPr>
          <p:cNvPr id="15" name="图片 14" descr="09"/>
          <p:cNvPicPr>
            <a:picLocks noChangeAspect="1"/>
          </p:cNvPicPr>
          <p:nvPr/>
        </p:nvPicPr>
        <p:blipFill>
          <a:blip r:embed="rId9"/>
          <a:srcRect t="21130" b="33454"/>
          <a:stretch>
            <a:fillRect/>
          </a:stretch>
        </p:blipFill>
        <p:spPr>
          <a:xfrm>
            <a:off x="118110" y="3654425"/>
            <a:ext cx="3166745" cy="3114675"/>
          </a:xfrm>
          <a:prstGeom prst="rect">
            <a:avLst/>
          </a:prstGeom>
        </p:spPr>
      </p:pic>
      <p:pic>
        <p:nvPicPr>
          <p:cNvPr id="14" name="图片 13" descr="17"/>
          <p:cNvPicPr>
            <a:picLocks noChangeAspect="1"/>
          </p:cNvPicPr>
          <p:nvPr/>
        </p:nvPicPr>
        <p:blipFill>
          <a:blip r:embed="rId10"/>
          <a:srcRect t="17704" b="32667"/>
          <a:stretch>
            <a:fillRect/>
          </a:stretch>
        </p:blipFill>
        <p:spPr>
          <a:xfrm>
            <a:off x="2065655" y="3147695"/>
            <a:ext cx="2980055" cy="3203575"/>
          </a:xfrm>
          <a:prstGeom prst="rect">
            <a:avLst/>
          </a:prstGeom>
        </p:spPr>
      </p:pic>
      <p:pic>
        <p:nvPicPr>
          <p:cNvPr id="16" name="图片 15" descr="18"/>
          <p:cNvPicPr>
            <a:picLocks noChangeAspect="1"/>
          </p:cNvPicPr>
          <p:nvPr/>
        </p:nvPicPr>
        <p:blipFill>
          <a:blip r:embed="rId11"/>
          <a:srcRect t="21083" b="29491"/>
          <a:stretch>
            <a:fillRect/>
          </a:stretch>
        </p:blipFill>
        <p:spPr>
          <a:xfrm>
            <a:off x="3489960" y="3468370"/>
            <a:ext cx="3166745" cy="3389630"/>
          </a:xfrm>
          <a:prstGeom prst="rect">
            <a:avLst/>
          </a:prstGeom>
        </p:spPr>
      </p:pic>
      <p:pic>
        <p:nvPicPr>
          <p:cNvPr id="17" name="图片 16" descr="20"/>
          <p:cNvPicPr>
            <a:picLocks noChangeAspect="1"/>
          </p:cNvPicPr>
          <p:nvPr/>
        </p:nvPicPr>
        <p:blipFill>
          <a:blip r:embed="rId12"/>
          <a:srcRect t="28620" b="26269"/>
          <a:stretch>
            <a:fillRect/>
          </a:stretch>
        </p:blipFill>
        <p:spPr>
          <a:xfrm>
            <a:off x="5326380" y="3155950"/>
            <a:ext cx="3166745" cy="30937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0"/>
                            </p:stCondLst>
                            <p:childTnLst>
                              <p:par>
                                <p:cTn id="34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000"/>
                            </p:stCondLst>
                            <p:childTnLst>
                              <p:par>
                                <p:cTn id="38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4000"/>
                            </p:stCondLst>
                            <p:childTnLst>
                              <p:par>
                                <p:cTn id="42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design-1920 x 108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4765" y="0"/>
            <a:ext cx="12192000" cy="6858000"/>
          </a:xfrm>
          <a:prstGeom prst="rect">
            <a:avLst/>
          </a:prstGeom>
        </p:spPr>
      </p:pic>
      <p:sp>
        <p:nvSpPr>
          <p:cNvPr id="5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608330" y="474345"/>
            <a:ext cx="10968990" cy="111696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j-cs"/>
              </a:defRPr>
            </a:lvl1pPr>
          </a:lstStyle>
          <a:p>
            <a:r>
              <a:rPr lang="zh-CN" altLang="en-US" sz="6000" dirty="0">
                <a:solidFill>
                  <a:srgbClr val="941225"/>
                </a:solidFill>
                <a:sym typeface="+mn-ea"/>
              </a:rPr>
              <a:t>设计与动画漫画</a:t>
            </a:r>
            <a:r>
              <a:rPr lang="zh-CN" altLang="en-US" sz="2800" dirty="0">
                <a:solidFill>
                  <a:schemeClr val="accent6">
                    <a:lumMod val="50000"/>
                  </a:schemeClr>
                </a:solidFill>
                <a:effectLst/>
                <a:sym typeface="+mn-ea"/>
              </a:rPr>
              <a:t>（林佳锦姐妹、许方瑜姐妹）</a:t>
            </a:r>
          </a:p>
        </p:txBody>
      </p:sp>
      <p:sp>
        <p:nvSpPr>
          <p:cNvPr id="6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608330" y="1548765"/>
            <a:ext cx="10968990" cy="479806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charset="0"/>
              <a:buChar char="§"/>
            </a:pPr>
            <a:r>
              <a:rPr lang="zh-CN" altLang="en-US" sz="3200" b="1" dirty="0">
                <a:solidFill>
                  <a:schemeClr val="accent6">
                    <a:lumMod val="50000"/>
                  </a:schemeClr>
                </a:solidFill>
                <a:effectLst/>
                <a:sym typeface="+mn-ea"/>
              </a:rPr>
              <a:t> 平面设计：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icrosoft YaHei" panose="020B0503020204020204" pitchFamily="34" charset="-122"/>
                <a:cs typeface="Microsoft YaHei" panose="020B0503020204020204" pitchFamily="34" charset="-122"/>
                <a:sym typeface="+mn-ea"/>
              </a:rPr>
              <a:t>各个平台</a:t>
            </a: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icrosoft YaHei" panose="020B0503020204020204" pitchFamily="34" charset="-122"/>
                <a:cs typeface="Microsoft YaHei" panose="020B0503020204020204" pitchFamily="34" charset="-122"/>
                <a:sym typeface="+mn-ea"/>
              </a:rPr>
              <a:t>/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icrosoft YaHei" panose="020B0503020204020204" pitchFamily="34" charset="-122"/>
                <a:cs typeface="Microsoft YaHei" panose="020B0503020204020204" pitchFamily="34" charset="-122"/>
                <a:sym typeface="+mn-ea"/>
              </a:rPr>
              <a:t>活动</a:t>
            </a: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icrosoft YaHei" panose="020B0503020204020204" pitchFamily="34" charset="-122"/>
                <a:cs typeface="Microsoft YaHei" panose="020B0503020204020204" pitchFamily="34" charset="-122"/>
                <a:sym typeface="+mn-ea"/>
              </a:rPr>
              <a:t>/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icrosoft YaHei" panose="020B0503020204020204" pitchFamily="34" charset="-122"/>
                <a:cs typeface="Microsoft YaHei" panose="020B0503020204020204" pitchFamily="34" charset="-122"/>
                <a:sym typeface="+mn-ea"/>
              </a:rPr>
              <a:t>产品宣传、多个社群媒体账号内容、教会</a:t>
            </a: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icrosoft YaHei" panose="020B0503020204020204" pitchFamily="34" charset="-122"/>
                <a:cs typeface="Microsoft YaHei" panose="020B0503020204020204" pitchFamily="34" charset="-122"/>
                <a:sym typeface="+mn-ea"/>
              </a:rPr>
              <a:t>PPT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icrosoft YaHei" panose="020B0503020204020204" pitchFamily="34" charset="-122"/>
                <a:cs typeface="Microsoft YaHei" panose="020B0503020204020204" pitchFamily="34" charset="-122"/>
                <a:sym typeface="+mn-ea"/>
              </a:rPr>
              <a:t>背景模板、乐芙美图等。</a:t>
            </a:r>
            <a:endParaRPr lang="zh-CN" alt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anose="020B0503020204020204" pitchFamily="34" charset="-122"/>
              <a:cs typeface="Microsoft YaHei" panose="020B0503020204020204" pitchFamily="34" charset="-122"/>
              <a:sym typeface="+mn-ea"/>
            </a:endParaRPr>
          </a:p>
          <a:p>
            <a:pPr marL="0" indent="0" algn="just">
              <a:buNone/>
            </a:pPr>
            <a:endParaRPr lang="zh-CN" alt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anose="020B0503020204020204" pitchFamily="34" charset="-122"/>
              <a:cs typeface="Microsoft YaHei" panose="020B0503020204020204" pitchFamily="34" charset="-122"/>
            </a:endParaRPr>
          </a:p>
        </p:txBody>
      </p:sp>
      <p:pic>
        <p:nvPicPr>
          <p:cNvPr id="15" name="图片 14" descr="少团信仰讲座-以牙还牙还是以德报怨？poster 20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585" y="2846070"/>
            <a:ext cx="3366135" cy="4743450"/>
          </a:xfrm>
          <a:prstGeom prst="rect">
            <a:avLst/>
          </a:prstGeom>
        </p:spPr>
      </p:pic>
      <p:pic>
        <p:nvPicPr>
          <p:cNvPr id="7" name="图片 6" descr="260218_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9150" y="3116580"/>
            <a:ext cx="2917825" cy="364744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8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1575" y="3359676"/>
            <a:ext cx="3327266" cy="332726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0" name="图片 9" descr="祈克果——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92290" y="3116580"/>
            <a:ext cx="3075305" cy="3813810"/>
          </a:xfrm>
          <a:prstGeom prst="rect">
            <a:avLst/>
          </a:prstGeom>
        </p:spPr>
      </p:pic>
      <p:pic>
        <p:nvPicPr>
          <p:cNvPr id="11" name="图片 10" descr="升天日 1080x19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27870" y="2343150"/>
            <a:ext cx="2539365" cy="4514850"/>
          </a:xfrm>
          <a:prstGeom prst="rect">
            <a:avLst/>
          </a:prstGeom>
        </p:spPr>
      </p:pic>
      <p:pic>
        <p:nvPicPr>
          <p:cNvPr id="13" name="图片 12" descr="信心旅人_banner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93675" y="2759075"/>
            <a:ext cx="4257040" cy="170307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2" name="图片 11" descr="2月——你在网络有礼貌吗？(900-x-500)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24765" y="5050790"/>
            <a:ext cx="3383915" cy="1879600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8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8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6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4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2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design-1920 x 108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4765" y="0"/>
            <a:ext cx="12192000" cy="6858000"/>
          </a:xfrm>
          <a:prstGeom prst="rect">
            <a:avLst/>
          </a:prstGeom>
        </p:spPr>
      </p:pic>
      <p:sp>
        <p:nvSpPr>
          <p:cNvPr id="5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608330" y="474345"/>
            <a:ext cx="10968990" cy="111696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j-cs"/>
              </a:defRPr>
            </a:lvl1pPr>
          </a:lstStyle>
          <a:p>
            <a:r>
              <a:rPr lang="zh-CN" altLang="en-US" sz="6000" dirty="0">
                <a:solidFill>
                  <a:schemeClr val="accent6">
                    <a:lumMod val="50000"/>
                  </a:schemeClr>
                </a:solidFill>
                <a:sym typeface="+mn-ea"/>
              </a:rPr>
              <a:t>设计</a:t>
            </a:r>
            <a:r>
              <a:rPr lang="zh-CN" altLang="en-US" sz="6000" dirty="0">
                <a:solidFill>
                  <a:srgbClr val="941225"/>
                </a:solidFill>
                <a:sym typeface="+mn-ea"/>
              </a:rPr>
              <a:t>与</a:t>
            </a:r>
            <a:r>
              <a:rPr lang="zh-CN" altLang="en-US" sz="6000" dirty="0">
                <a:solidFill>
                  <a:schemeClr val="accent6">
                    <a:lumMod val="50000"/>
                  </a:schemeClr>
                </a:solidFill>
                <a:sym typeface="+mn-ea"/>
              </a:rPr>
              <a:t>动画漫画</a:t>
            </a:r>
            <a:r>
              <a:rPr lang="zh-CN" altLang="en-US" sz="2800" dirty="0">
                <a:solidFill>
                  <a:schemeClr val="accent6">
                    <a:lumMod val="50000"/>
                  </a:schemeClr>
                </a:solidFill>
                <a:effectLst/>
                <a:sym typeface="+mn-ea"/>
              </a:rPr>
              <a:t>（林佳锦姐妹、许方瑜姐妹）</a:t>
            </a:r>
          </a:p>
        </p:txBody>
      </p:sp>
      <p:sp>
        <p:nvSpPr>
          <p:cNvPr id="6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608330" y="1739265"/>
            <a:ext cx="7339330" cy="4763135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Font typeface="Wingdings" panose="05000000000000000000" charset="0"/>
              <a:buNone/>
            </a:pPr>
            <a:r>
              <a:rPr lang="zh-CN" altLang="en-US" sz="3200" b="1" dirty="0">
                <a:solidFill>
                  <a:schemeClr val="accent6">
                    <a:lumMod val="50000"/>
                  </a:schemeClr>
                </a:solidFill>
                <a:effectLst/>
                <a:sym typeface="+mn-ea"/>
              </a:rPr>
              <a:t>代祷事项：</a:t>
            </a:r>
            <a:endParaRPr lang="zh-CN" altLang="en-US" sz="3200" b="1" dirty="0">
              <a:solidFill>
                <a:schemeClr val="accent6">
                  <a:lumMod val="50000"/>
                </a:schemeClr>
              </a:solidFill>
              <a:effectLst/>
            </a:endParaRPr>
          </a:p>
          <a:p>
            <a:pPr marL="514350" indent="-514350" algn="l">
              <a:buFont typeface="Wingdings" panose="05000000000000000000" charset="0"/>
              <a:buAutoNum type="arabicPeriod"/>
            </a:pP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ea"/>
                <a:ea typeface="+mj-ea"/>
                <a:cs typeface="+mj-ea"/>
                <a:sym typeface="+mn-ea"/>
              </a:rPr>
              <a:t>为同工有智慧、创意和属灵的敏锐感来绘制每个作品。</a:t>
            </a:r>
          </a:p>
          <a:p>
            <a:pPr marL="514350" indent="-514350" algn="l">
              <a:buFont typeface="Wingdings" panose="05000000000000000000" charset="0"/>
              <a:buAutoNum type="arabicPeriod"/>
            </a:pP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ea"/>
                <a:ea typeface="+mj-ea"/>
                <a:cs typeface="+mj-ea"/>
                <a:sym typeface="+mn-ea"/>
              </a:rPr>
              <a:t>愿这些被传播出去的作品都能触动人心，达到安慰和提醒的效果。</a:t>
            </a:r>
          </a:p>
          <a:p>
            <a:pPr marL="514350" indent="-514350" algn="l">
              <a:buFont typeface="Wingdings" panose="05000000000000000000" charset="0"/>
              <a:buAutoNum type="arabicPeriod"/>
            </a:pP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ea"/>
                <a:ea typeface="+mj-ea"/>
                <a:cs typeface="+mj-ea"/>
                <a:sym typeface="+mn-ea"/>
              </a:rPr>
              <a:t>有更多喜爱绘画和设计的青少年，善用恩赐成为神国大将。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IT-1920 x 108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内容占位符 2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3094990" y="1434465"/>
            <a:ext cx="6327775" cy="479806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charset="0"/>
              <a:buChar char="§"/>
            </a:pPr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更新与维护</a:t>
            </a:r>
            <a:r>
              <a: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本部现有的网站、</a:t>
            </a:r>
            <a:r>
              <a:rPr lang="en-US" altLang="zh-C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APP</a:t>
            </a:r>
            <a:r>
              <a: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、社交媒体账号等。</a:t>
            </a:r>
            <a:endParaRPr lang="zh-CN" altLang="en-US" sz="2800" b="1" dirty="0">
              <a:solidFill>
                <a:schemeClr val="tx1">
                  <a:lumMod val="85000"/>
                  <a:lumOff val="15000"/>
                </a:schemeClr>
              </a:solidFill>
              <a:effectLst/>
            </a:endParaRPr>
          </a:p>
          <a:p>
            <a:pPr marL="0" indent="0" algn="l">
              <a:buNone/>
            </a:pPr>
            <a:endParaRPr lang="zh-CN" altLang="en-US" sz="2800" b="1" dirty="0">
              <a:solidFill>
                <a:schemeClr val="tx1">
                  <a:lumMod val="85000"/>
                  <a:lumOff val="15000"/>
                </a:schemeClr>
              </a:solidFill>
              <a:effectLst/>
            </a:endParaRPr>
          </a:p>
        </p:txBody>
      </p:sp>
      <p:sp>
        <p:nvSpPr>
          <p:cNvPr id="13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1004570" y="350520"/>
            <a:ext cx="10968990" cy="111696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 fontScale="92500" lnSpcReduction="10000"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j-cs"/>
              </a:defRPr>
            </a:lvl1pPr>
          </a:lstStyle>
          <a:p>
            <a:r>
              <a:rPr lang="zh-CN" altLang="en-US" sz="52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平台维护与开发</a:t>
            </a:r>
            <a:br>
              <a:rPr lang="zh-CN" altLang="en-US" sz="60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</a:br>
            <a:r>
              <a:rPr lang="zh-CN" altLang="en-US" sz="28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（负责同工：梁一花姐妹、林景鸿弟兄、许定凯弟兄）</a:t>
            </a:r>
          </a:p>
        </p:txBody>
      </p:sp>
      <p:pic>
        <p:nvPicPr>
          <p:cNvPr id="6" name="图片 5" descr="Yam+ 4x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9840" y="2196465"/>
            <a:ext cx="5852160" cy="4389120"/>
          </a:xfrm>
          <a:prstGeom prst="rect">
            <a:avLst/>
          </a:prstGeom>
        </p:spPr>
      </p:pic>
      <p:pic>
        <p:nvPicPr>
          <p:cNvPr id="15" name="图片 14" descr="20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9565" y="2849245"/>
            <a:ext cx="6045200" cy="3400425"/>
          </a:xfrm>
          <a:prstGeom prst="rect">
            <a:avLst/>
          </a:prstGeom>
        </p:spPr>
      </p:pic>
      <p:pic>
        <p:nvPicPr>
          <p:cNvPr id="5" name="图片 4" descr="2022 1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66255" y="3989705"/>
            <a:ext cx="5989955" cy="3369310"/>
          </a:xfrm>
          <a:prstGeom prst="rect">
            <a:avLst/>
          </a:prstGeom>
        </p:spPr>
      </p:pic>
      <p:pic>
        <p:nvPicPr>
          <p:cNvPr id="16" name="图片 15" descr="ICB网站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18115" y="112395"/>
            <a:ext cx="1703705" cy="17037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3" presetClass="entr" presetSubtype="28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8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23" presetClass="entr" presetSubtype="28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8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IT-1920 x 108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004570" y="350520"/>
            <a:ext cx="10968990" cy="111696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 fontScale="92500" lnSpcReduction="10000"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j-cs"/>
              </a:defRPr>
            </a:lvl1pPr>
          </a:lstStyle>
          <a:p>
            <a:r>
              <a:rPr lang="zh-CN" altLang="en-US" sz="52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平台维护与开发</a:t>
            </a:r>
            <a:br>
              <a:rPr lang="zh-CN" altLang="en-US" sz="60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</a:br>
            <a:r>
              <a:rPr lang="zh-CN" altLang="en-US" sz="28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（负责同工：梁一花姐妹、林景鸿弟兄、许定凯弟兄）</a:t>
            </a:r>
          </a:p>
        </p:txBody>
      </p:sp>
      <p:sp>
        <p:nvSpPr>
          <p:cNvPr id="6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168775" y="1920875"/>
            <a:ext cx="7968615" cy="479806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charset="0"/>
              <a:buChar char="§"/>
            </a:pPr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sym typeface="+mn-ea"/>
              </a:rPr>
              <a:t>技术支援年会各部，包括：</a:t>
            </a:r>
            <a:r>
              <a:rPr lang="en-US" altLang="zh-CN" sz="28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sym typeface="+mn-ea"/>
              </a:rPr>
              <a:t>           </a:t>
            </a:r>
            <a:r>
              <a:rPr lang="en-US" altLang="zh-CN" sz="2800" b="1" dirty="0">
                <a:gradFill>
                  <a:gsLst>
                    <a:gs pos="0">
                      <a:srgbClr val="FBEC43"/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                                     </a:t>
            </a:r>
            <a:r>
              <a: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直播活动、编写有声书</a:t>
            </a:r>
            <a:r>
              <a:rPr lang="en-US" altLang="zh-C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/</a:t>
            </a:r>
            <a:r>
              <a: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网站</a:t>
            </a:r>
            <a:r>
              <a:rPr lang="en-US" altLang="zh-C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/</a:t>
            </a:r>
            <a:r>
              <a: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资料库系统等。</a:t>
            </a:r>
            <a:endParaRPr lang="zh-CN" alt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charset="0"/>
              <a:buChar char="§"/>
            </a:pPr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sym typeface="+mn-ea"/>
              </a:rPr>
              <a:t>与年会各部配合维护各部的网页，包括：</a:t>
            </a:r>
            <a:r>
              <a:rPr lang="en-US" altLang="zh-CN" sz="28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sym typeface="+mn-ea"/>
              </a:rPr>
              <a:t>                              </a:t>
            </a:r>
            <a:r>
              <a: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家庭与辅导部、宣教部、文字事业部的网站等。</a:t>
            </a:r>
            <a:endParaRPr lang="en-US" altLang="zh-CN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  <a:p>
            <a:pPr>
              <a:buFont typeface="Wingdings" panose="05000000000000000000" charset="0"/>
              <a:buChar char="§"/>
            </a:pPr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sym typeface="+mn-ea"/>
              </a:rPr>
              <a:t>处理电脑技术问题、教导多媒体课程，如：</a:t>
            </a:r>
            <a:r>
              <a:rPr lang="en-US" altLang="zh-CN" sz="2800" b="1" dirty="0">
                <a:gradFill>
                  <a:gsLst>
                    <a:gs pos="0">
                      <a:srgbClr val="FBEC43"/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          </a:t>
            </a:r>
            <a:r>
              <a: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年会</a:t>
            </a:r>
            <a:r>
              <a:rPr lang="en-US" altLang="zh-C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ZOOM</a:t>
            </a:r>
            <a:r>
              <a: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云会议室管理、音响控制课程等。</a:t>
            </a:r>
            <a:endParaRPr lang="zh-CN" alt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Screenshot (562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logo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67640" y="227965"/>
            <a:ext cx="2051050" cy="205105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IT-1920 x 108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004570" y="350520"/>
            <a:ext cx="10968990" cy="111696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 fontScale="92500" lnSpcReduction="10000"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j-cs"/>
              </a:defRPr>
            </a:lvl1pPr>
          </a:lstStyle>
          <a:p>
            <a:r>
              <a:rPr lang="zh-CN" altLang="en-US" sz="52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平台维护与开发</a:t>
            </a:r>
            <a:br>
              <a:rPr lang="zh-CN" altLang="en-US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</a:br>
            <a:r>
              <a: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（负责同工：梁一花姐妹、林景鸿弟兄、许定凯弟兄）</a:t>
            </a:r>
          </a:p>
        </p:txBody>
      </p:sp>
      <p:sp>
        <p:nvSpPr>
          <p:cNvPr id="8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173220" y="1591310"/>
            <a:ext cx="7858760" cy="4798060"/>
          </a:xfrm>
          <a:prstGeom prst="rect">
            <a:avLst/>
          </a:prstGeom>
        </p:spPr>
        <p:txBody>
          <a:bodyPr vert="horz" lIns="90000" tIns="46800" rIns="90000" bIns="46800" rtlCol="0">
            <a:no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Font typeface="Wingdings" panose="05000000000000000000" charset="0"/>
              <a:buNone/>
            </a:pPr>
            <a:r>
              <a:rPr lang="zh-CN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sym typeface="+mn-ea"/>
              </a:rPr>
              <a:t>代祷事项：</a:t>
            </a:r>
            <a:endParaRPr lang="zh-CN" altLang="en-US" sz="3600" b="1" dirty="0">
              <a:gradFill>
                <a:gsLst>
                  <a:gs pos="50000">
                    <a:schemeClr val="tx1"/>
                  </a:gs>
                  <a:gs pos="0">
                    <a:schemeClr val="tx1">
                      <a:lumMod val="25000"/>
                      <a:lumOff val="75000"/>
                    </a:schemeClr>
                  </a:gs>
                  <a:gs pos="100000">
                    <a:schemeClr val="tx1">
                      <a:lumMod val="85000"/>
                    </a:schemeClr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  <a:p>
            <a:pPr marL="514350" indent="-514350">
              <a:lnSpc>
                <a:spcPct val="110000"/>
              </a:lnSpc>
              <a:buFont typeface="Wingdings" panose="05000000000000000000" charset="0"/>
              <a:buAutoNum type="arabicPeriod"/>
            </a:pPr>
            <a:r>
              <a: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愿同工们有智慧编写和管理各网站、社交平台、手机应用程式等。</a:t>
            </a:r>
          </a:p>
          <a:p>
            <a:pPr marL="514350" indent="-514350">
              <a:lnSpc>
                <a:spcPct val="110000"/>
              </a:lnSpc>
              <a:buFont typeface="Wingdings" panose="05000000000000000000" charset="0"/>
              <a:buAutoNum type="arabicPeriod"/>
            </a:pPr>
            <a:r>
              <a: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求神保守这些网站和平台，不受恶者侵略，能正常运作。</a:t>
            </a:r>
          </a:p>
          <a:p>
            <a:pPr marL="514350" indent="-514350">
              <a:lnSpc>
                <a:spcPct val="110000"/>
              </a:lnSpc>
              <a:buFont typeface="Wingdings" panose="05000000000000000000" charset="0"/>
              <a:buAutoNum type="arabicPeriod"/>
            </a:pPr>
            <a:r>
              <a: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借这些管道，将福音种子散播在网友的心田，预备他们的心成为好土，早日得着基督救恩。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Movie-1920 x 108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608330" y="474345"/>
            <a:ext cx="10968990" cy="111696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j-cs"/>
              </a:defRPr>
            </a:lvl1pPr>
          </a:lstStyle>
          <a:p>
            <a:pPr algn="ctr"/>
            <a:r>
              <a:rPr lang="zh-CN" altLang="en-US" sz="6000">
                <a:solidFill>
                  <a:srgbClr val="C00000"/>
                </a:solidFill>
                <a:effectLst/>
                <a:sym typeface="+mn-ea"/>
              </a:rPr>
              <a:t>媒体宣教的使命</a:t>
            </a:r>
            <a:r>
              <a:rPr lang="en-US" altLang="zh-CN" sz="6000">
                <a:solidFill>
                  <a:srgbClr val="C00000"/>
                </a:solidFill>
                <a:effectLst/>
                <a:sym typeface="+mn-ea"/>
              </a:rPr>
              <a:t> </a:t>
            </a:r>
            <a:r>
              <a:rPr lang="zh-CN" altLang="en-US" sz="4000">
                <a:solidFill>
                  <a:srgbClr val="7E6000"/>
                </a:solidFill>
                <a:effectLst/>
                <a:sym typeface="+mn-ea"/>
              </a:rPr>
              <a:t>为自己祷告</a:t>
            </a:r>
          </a:p>
        </p:txBody>
      </p:sp>
      <p:sp>
        <p:nvSpPr>
          <p:cNvPr id="6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1327785" y="1764030"/>
            <a:ext cx="9690735" cy="479806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20000"/>
              </a:lnSpc>
              <a:buFont typeface="Wingdings" panose="05000000000000000000" charset="0"/>
              <a:buAutoNum type="arabicPeriod"/>
            </a:pPr>
            <a:r>
              <a:rPr lang="zh-CN" altLang="en-US" sz="3200" b="1">
                <a:solidFill>
                  <a:srgbClr val="7E6000"/>
                </a:solidFill>
                <a:effectLst/>
                <a:sym typeface="+mn-ea"/>
              </a:rPr>
              <a:t>身为媒体使用者的我们，都能善用网络和资讯。</a:t>
            </a:r>
          </a:p>
          <a:p>
            <a:pPr marL="514350" indent="-514350">
              <a:lnSpc>
                <a:spcPct val="120000"/>
              </a:lnSpc>
              <a:buFont typeface="Wingdings" panose="05000000000000000000" charset="0"/>
              <a:buAutoNum type="arabicPeriod"/>
            </a:pPr>
            <a:r>
              <a:rPr lang="zh-CN" altLang="en-US" sz="3200" b="1" dirty="0">
                <a:solidFill>
                  <a:srgbClr val="7E6000"/>
                </a:solidFill>
                <a:sym typeface="+mn-ea"/>
              </a:rPr>
              <a:t>恳求主让我们有能力和智慧，分辨和提防每天所接收的资讯，特别是不符合圣经教导的价值观。</a:t>
            </a:r>
          </a:p>
          <a:p>
            <a:pPr marL="514350" indent="-514350">
              <a:lnSpc>
                <a:spcPct val="120000"/>
              </a:lnSpc>
              <a:buFont typeface="Wingdings" panose="05000000000000000000" charset="0"/>
              <a:buAutoNum type="arabicPeriod"/>
            </a:pPr>
            <a:r>
              <a:rPr lang="zh-CN" altLang="en-US" sz="3200" b="1" dirty="0">
                <a:solidFill>
                  <a:srgbClr val="7E6000"/>
                </a:solidFill>
                <a:sym typeface="+mn-ea"/>
              </a:rPr>
              <a:t>透过网络媒体，让我们成为基督的见证，使神国因我们得彰显、被拓展！</a:t>
            </a:r>
            <a:endParaRPr lang="zh-CN" altLang="en-US" sz="3200" b="1" dirty="0">
              <a:solidFill>
                <a:srgbClr val="7E6000"/>
              </a:solidFill>
              <a:effectLst/>
              <a:sym typeface="+mn-e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logo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130" y="431165"/>
            <a:ext cx="2594610" cy="2594610"/>
          </a:xfrm>
          <a:prstGeom prst="rect">
            <a:avLst/>
          </a:prstGeom>
        </p:spPr>
      </p:pic>
      <p:pic>
        <p:nvPicPr>
          <p:cNvPr id="16" name="图片 15" descr="ICB网站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0234930" y="336550"/>
            <a:ext cx="1703705" cy="1703705"/>
          </a:xfrm>
          <a:prstGeom prst="rect">
            <a:avLst/>
          </a:prstGeom>
        </p:spPr>
      </p:pic>
      <p:pic>
        <p:nvPicPr>
          <p:cNvPr id="7" name="图片 6" descr="2026 b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35" y="0"/>
            <a:ext cx="12192635" cy="6858635"/>
          </a:xfrm>
          <a:prstGeom prst="rect">
            <a:avLst/>
          </a:prstGeom>
        </p:spPr>
      </p:pic>
      <p:sp>
        <p:nvSpPr>
          <p:cNvPr id="5" name="左箭头 4"/>
          <p:cNvSpPr/>
          <p:nvPr/>
        </p:nvSpPr>
        <p:spPr>
          <a:xfrm flipH="1">
            <a:off x="5894705" y="785495"/>
            <a:ext cx="3756660" cy="1122045"/>
          </a:xfrm>
          <a:prstGeom prst="leftArrow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 flipH="1">
            <a:off x="5932170" y="1063625"/>
            <a:ext cx="3298825" cy="5715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800" b="1"/>
              <a:t>欢迎扫码了解更多</a:t>
            </a:r>
          </a:p>
        </p:txBody>
      </p:sp>
      <p:sp>
        <p:nvSpPr>
          <p:cNvPr id="11" name="左箭头 10"/>
          <p:cNvSpPr/>
          <p:nvPr>
            <p:custDataLst>
              <p:tags r:id="rId2"/>
            </p:custDataLst>
          </p:nvPr>
        </p:nvSpPr>
        <p:spPr>
          <a:xfrm flipH="1">
            <a:off x="518160" y="4488815"/>
            <a:ext cx="2940050" cy="1122045"/>
          </a:xfrm>
          <a:prstGeom prst="leftArrow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520700" y="4763770"/>
            <a:ext cx="3298825" cy="5715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800" b="1"/>
              <a:t>支持媒体宣教</a:t>
            </a:r>
          </a:p>
        </p:txBody>
      </p:sp>
      <p:pic>
        <p:nvPicPr>
          <p:cNvPr id="3" name="图片 2" descr="SPay DuitNow ICB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53485" y="2279015"/>
            <a:ext cx="3035935" cy="429387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宗旨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2026 b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35" y="-635"/>
            <a:ext cx="12192635" cy="6858635"/>
          </a:xfrm>
          <a:prstGeom prst="rect">
            <a:avLst/>
          </a:prstGeom>
        </p:spPr>
      </p:pic>
      <p:sp>
        <p:nvSpPr>
          <p:cNvPr id="7" name="标题 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9740" y="537845"/>
            <a:ext cx="10816590" cy="1024890"/>
          </a:xfrm>
        </p:spPr>
        <p:txBody>
          <a:bodyPr>
            <a:noAutofit/>
          </a:bodyPr>
          <a:lstStyle/>
          <a:p>
            <a:r>
              <a:rPr lang="zh-CN" altLang="en-US" sz="600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Microsoft YaHei" panose="020B0503020204020204" pitchFamily="34" charset="-122"/>
              </a:rPr>
              <a:t>我们的事工：媒体宣教</a:t>
            </a:r>
          </a:p>
        </p:txBody>
      </p:sp>
      <p:sp>
        <p:nvSpPr>
          <p:cNvPr id="8" name="内容占位符 7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59740" y="1465580"/>
            <a:ext cx="10816590" cy="4759325"/>
          </a:xfrm>
        </p:spPr>
        <p:txBody>
          <a:bodyPr anchor="ctr" anchorCtr="0">
            <a:normAutofit/>
          </a:bodyPr>
          <a:lstStyle/>
          <a:p>
            <a:pPr marL="742950" indent="-742950">
              <a:lnSpc>
                <a:spcPct val="170000"/>
              </a:lnSpc>
              <a:buAutoNum type="arabicPeriod"/>
            </a:pPr>
            <a:r>
              <a:rPr lang="zh-CN" altLang="en-US" sz="4400" b="1">
                <a:solidFill>
                  <a:schemeClr val="tx2">
                    <a:lumMod val="75000"/>
                    <a:lumOff val="25000"/>
                  </a:schemeClr>
                </a:solidFill>
                <a:effectLst/>
              </a:rPr>
              <a:t>支援年会各部</a:t>
            </a:r>
          </a:p>
          <a:p>
            <a:pPr marL="742950" indent="-742950">
              <a:lnSpc>
                <a:spcPct val="170000"/>
              </a:lnSpc>
              <a:buAutoNum type="arabicPeriod"/>
            </a:pPr>
            <a:r>
              <a:rPr lang="zh-CN" altLang="en-US" sz="4400" b="1">
                <a:solidFill>
                  <a:schemeClr val="tx2">
                    <a:lumMod val="75000"/>
                    <a:lumOff val="25000"/>
                  </a:schemeClr>
                </a:solidFill>
                <a:effectLst/>
                <a:sym typeface="+mn-ea"/>
              </a:rPr>
              <a:t>网页及社交媒体平台营运</a:t>
            </a:r>
          </a:p>
          <a:p>
            <a:pPr marL="457200" lvl="1" indent="0">
              <a:lnSpc>
                <a:spcPct val="90000"/>
              </a:lnSpc>
              <a:buNone/>
            </a:pPr>
            <a:r>
              <a:rPr lang="zh-CN" altLang="en-US" sz="3200">
                <a:solidFill>
                  <a:schemeClr val="tx2">
                    <a:lumMod val="75000"/>
                    <a:lumOff val="25000"/>
                  </a:schemeClr>
                </a:solidFill>
                <a:effectLst/>
                <a:sym typeface="+mn-ea"/>
              </a:rPr>
              <a:t>【网站与社媒账号管理、影音制作</a:t>
            </a:r>
            <a:r>
              <a:rPr lang="zh-CN" altLang="en-US" sz="3200">
                <a:solidFill>
                  <a:schemeClr val="tx2">
                    <a:lumMod val="75000"/>
                    <a:lumOff val="25000"/>
                  </a:schemeClr>
                </a:solidFill>
                <a:effectLst/>
              </a:rPr>
              <a:t>、</a:t>
            </a:r>
          </a:p>
          <a:p>
            <a:pPr marL="0" indent="457200">
              <a:lnSpc>
                <a:spcPct val="90000"/>
              </a:lnSpc>
              <a:buNone/>
            </a:pPr>
            <a:r>
              <a:rPr lang="zh-CN" altLang="en-US" sz="3200">
                <a:solidFill>
                  <a:schemeClr val="tx2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n-US" altLang="zh-CN" sz="3200">
                <a:solidFill>
                  <a:schemeClr val="tx2">
                    <a:lumMod val="75000"/>
                    <a:lumOff val="25000"/>
                  </a:schemeClr>
                </a:solidFill>
                <a:effectLst/>
              </a:rPr>
              <a:t>  </a:t>
            </a:r>
            <a:r>
              <a:rPr lang="zh-CN" altLang="en-US" sz="3200">
                <a:solidFill>
                  <a:schemeClr val="tx2">
                    <a:lumMod val="75000"/>
                    <a:lumOff val="25000"/>
                  </a:schemeClr>
                </a:solidFill>
                <a:effectLst/>
              </a:rPr>
              <a:t>设计与动画漫画、文字</a:t>
            </a:r>
            <a:r>
              <a:rPr lang="zh-CN" altLang="en-US" sz="3200">
                <a:solidFill>
                  <a:schemeClr val="tx2">
                    <a:lumMod val="75000"/>
                    <a:lumOff val="25000"/>
                  </a:schemeClr>
                </a:solidFill>
                <a:effectLst/>
                <a:sym typeface="+mn-ea"/>
              </a:rPr>
              <a:t>与宣传】</a:t>
            </a:r>
          </a:p>
        </p:txBody>
      </p:sp>
      <p:cxnSp>
        <p:nvCxnSpPr>
          <p:cNvPr id="9" name="Straight Connector 8"/>
          <p:cNvCxnSpPr/>
          <p:nvPr>
            <p:custDataLst>
              <p:tags r:id="rId3"/>
            </p:custDataLst>
          </p:nvPr>
        </p:nvCxnSpPr>
        <p:spPr>
          <a:xfrm flipV="1">
            <a:off x="514985" y="1558925"/>
            <a:ext cx="11300460" cy="3810"/>
          </a:xfrm>
          <a:prstGeom prst="line">
            <a:avLst/>
          </a:prstGeom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Pray-1920 x 108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内容占位符 2"/>
          <p:cNvSpPr>
            <a:spLocks noGrp="1"/>
          </p:cNvSpPr>
          <p:nvPr/>
        </p:nvSpPr>
        <p:spPr>
          <a:xfrm>
            <a:off x="5798185" y="601345"/>
            <a:ext cx="6510655" cy="4347845"/>
          </a:xfrm>
          <a:prstGeom prst="rect">
            <a:avLst/>
          </a:prstGeom>
        </p:spPr>
        <p:txBody>
          <a:bodyPr vert="horz" lIns="90000" tIns="46800" rIns="90000" bIns="46800" rtlCol="0">
            <a:no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charset="0"/>
              <a:buChar char="§"/>
              <a:defRPr/>
            </a:pPr>
            <a:r>
              <a:rPr kumimoji="0" lang="zh-CN" altLang="en-US" sz="2700" b="1" i="0" u="none" strike="noStrike" kern="1200" cap="none" spc="150" normalizeH="0" baseline="0" dirty="0">
                <a:solidFill>
                  <a:schemeClr val="accent3">
                    <a:lumMod val="50000"/>
                  </a:schemeClr>
                </a:solidFill>
                <a:effectLst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rPr>
              <a:t>主任：</a:t>
            </a:r>
            <a:r>
              <a:rPr kumimoji="0" lang="zh-CN" altLang="en-US" sz="2700" b="1" i="0" u="none" strike="noStrike" kern="1200" cap="none" spc="15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rgbClr val="6096E6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rPr>
              <a:t>刘婷婷姐妹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charset="0"/>
              <a:buChar char="§"/>
              <a:defRPr/>
            </a:pPr>
            <a:r>
              <a:rPr kumimoji="0" lang="zh-CN" altLang="en-US" sz="2700" b="1" i="0" u="none" strike="noStrike" kern="1200" cap="none" spc="150" normalizeH="0" baseline="0" dirty="0">
                <a:solidFill>
                  <a:schemeClr val="accent3">
                    <a:lumMod val="50000"/>
                  </a:schemeClr>
                </a:solidFill>
                <a:effectLst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rPr>
              <a:t>影音制作：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charset="0"/>
              <a:buNone/>
              <a:defRPr/>
            </a:pPr>
            <a:r>
              <a:rPr lang="en-US" altLang="zh-CN" sz="2700" b="1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rgbClr val="6096E6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sym typeface="+mn-ea"/>
              </a:rPr>
              <a:t> </a:t>
            </a:r>
            <a:r>
              <a:rPr lang="zh-CN" altLang="en-US" sz="2700" b="1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rgbClr val="6096E6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sym typeface="+mn-ea"/>
              </a:rPr>
              <a:t>陈重均弟兄</a:t>
            </a:r>
            <a:r>
              <a:rPr lang="en-US" altLang="zh-CN" sz="2700" b="1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rgbClr val="6096E6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sym typeface="+mn-ea"/>
              </a:rPr>
              <a:t> </a:t>
            </a:r>
            <a:r>
              <a:rPr lang="zh-CN" altLang="en-US" sz="2700" b="1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rgbClr val="6096E6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sym typeface="+mn-ea"/>
              </a:rPr>
              <a:t>陈施彤姐妹</a:t>
            </a:r>
            <a:r>
              <a:rPr kumimoji="0" lang="en-US" altLang="zh-CN" sz="2700" b="1" i="0" u="none" strike="noStrike" kern="1200" cap="none" spc="15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rgbClr val="6096E6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lang="zh-CN" altLang="en-US" sz="2700" b="1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rgbClr val="6096E6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sym typeface="+mn-ea"/>
              </a:rPr>
              <a:t>陈祯翠姐妹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charset="0"/>
              <a:buChar char="§"/>
              <a:defRPr/>
            </a:pPr>
            <a:r>
              <a:rPr lang="zh-CN" altLang="en-US" sz="2700" b="1" dirty="0">
                <a:solidFill>
                  <a:schemeClr val="accent3">
                    <a:lumMod val="50000"/>
                  </a:schemeClr>
                </a:solidFill>
                <a:effectLst/>
                <a:sym typeface="+mn-ea"/>
              </a:rPr>
              <a:t>设计与文宣：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charset="0"/>
              <a:buNone/>
              <a:defRPr/>
            </a:pPr>
            <a:r>
              <a:rPr lang="en-US" altLang="zh-CN" sz="2700" b="1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rgbClr val="6096E6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sym typeface="+mn-ea"/>
              </a:rPr>
              <a:t> </a:t>
            </a:r>
            <a:r>
              <a:rPr lang="zh-CN" altLang="en-US" sz="2700" b="1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rgbClr val="6096E6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sym typeface="+mn-ea"/>
              </a:rPr>
              <a:t>林佳锦姐妹</a:t>
            </a:r>
            <a:r>
              <a:rPr lang="en-US" altLang="zh-CN" sz="2700" b="1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rgbClr val="6096E6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sym typeface="+mn-ea"/>
              </a:rPr>
              <a:t> </a:t>
            </a:r>
            <a:r>
              <a:rPr lang="zh-CN" altLang="en-US" sz="2700" b="1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rgbClr val="6096E6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sym typeface="+mn-ea"/>
              </a:rPr>
              <a:t>许方瑜姐妹</a:t>
            </a:r>
            <a:r>
              <a:rPr lang="en-US" altLang="zh-CN" sz="2700" b="1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rgbClr val="6096E6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sym typeface="+mn-ea"/>
              </a:rPr>
              <a:t> </a:t>
            </a:r>
            <a:r>
              <a:rPr lang="zh-CN" altLang="en-US" sz="2700" b="1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rgbClr val="6096E6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sym typeface="+mn-ea"/>
              </a:rPr>
              <a:t>张敏儿姐妹</a:t>
            </a:r>
            <a:endParaRPr kumimoji="0" lang="zh-CN" altLang="en-US" sz="2400" b="1" i="0" u="none" strike="noStrike" kern="1200" cap="none" spc="1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charset="0"/>
              <a:buChar char="§"/>
              <a:defRPr/>
            </a:pPr>
            <a:r>
              <a:rPr kumimoji="0" lang="zh-CN" altLang="en-US" sz="2700" b="1" i="0" u="none" strike="noStrike" kern="1200" cap="none" spc="150" normalizeH="0" baseline="0" dirty="0">
                <a:solidFill>
                  <a:schemeClr val="accent3">
                    <a:lumMod val="50000"/>
                  </a:schemeClr>
                </a:solidFill>
                <a:effectLst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  <a:sym typeface="+mn-ea"/>
              </a:rPr>
              <a:t>平台维护与开发：</a:t>
            </a:r>
            <a:r>
              <a:rPr kumimoji="0" lang="en-US" altLang="zh-CN" sz="2700" b="1" i="0" u="none" strike="noStrike" kern="1200" cap="none" spc="15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rgbClr val="6096E6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  <a:sym typeface="+mn-ea"/>
              </a:rPr>
              <a:t>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charset="0"/>
              <a:buNone/>
              <a:defRPr/>
            </a:pPr>
            <a:r>
              <a:rPr kumimoji="0" lang="en-US" altLang="zh-CN" sz="2700" b="1" i="0" u="none" strike="noStrike" kern="1200" cap="none" spc="15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rgbClr val="6096E6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  <a:sym typeface="+mn-ea"/>
              </a:rPr>
              <a:t> </a:t>
            </a:r>
            <a:r>
              <a:rPr lang="zh-CN" altLang="en-US" sz="2700" b="1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rgbClr val="6096E6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sym typeface="+mn-ea"/>
              </a:rPr>
              <a:t>梁一花姐妹</a:t>
            </a:r>
            <a:r>
              <a:rPr lang="en-US" altLang="zh-CN" sz="2700" b="1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rgbClr val="6096E6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sym typeface="+mn-ea"/>
              </a:rPr>
              <a:t> </a:t>
            </a:r>
            <a:r>
              <a:rPr kumimoji="0" lang="zh-CN" altLang="en-US" sz="2700" b="1" i="0" u="none" strike="noStrike" kern="1200" cap="none" spc="15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rgbClr val="6096E6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  <a:sym typeface="+mn-ea"/>
              </a:rPr>
              <a:t>林景鸿弟兄</a:t>
            </a:r>
            <a:r>
              <a:rPr kumimoji="0" lang="en-US" altLang="zh-CN" sz="2700" b="1" i="0" u="none" strike="noStrike" kern="1200" cap="none" spc="15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rgbClr val="6096E6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  <a:sym typeface="+mn-ea"/>
              </a:rPr>
              <a:t> </a:t>
            </a:r>
            <a:r>
              <a:rPr kumimoji="0" lang="zh-CN" altLang="en-US" sz="2700" b="1" i="0" u="none" strike="noStrike" kern="1200" cap="none" spc="15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rgbClr val="6096E6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  <a:sym typeface="+mn-ea"/>
              </a:rPr>
              <a:t>许定凯弟兄</a:t>
            </a:r>
            <a:endParaRPr kumimoji="0" lang="zh-CN" altLang="en-US" sz="2700" b="1" i="0" u="none" strike="noStrike" kern="1200" cap="none" spc="150" normalizeH="0" baseline="0" noProof="0" dirty="0">
              <a:ln>
                <a:noFill/>
              </a:ln>
              <a:solidFill>
                <a:srgbClr val="FFFFFF"/>
              </a:solidFill>
              <a:effectLst>
                <a:glow>
                  <a:srgbClr val="6096E6"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/>
            </a:pPr>
            <a:endParaRPr kumimoji="0" lang="zh-CN" altLang="en-US" sz="2700" b="1" i="0" u="none" strike="noStrike" kern="1200" cap="none" spc="150" normalizeH="0" baseline="0" noProof="0" dirty="0">
              <a:ln>
                <a:noFill/>
              </a:ln>
              <a:solidFill>
                <a:srgbClr val="FFFFFF"/>
              </a:solidFill>
              <a:effectLst>
                <a:glow>
                  <a:srgbClr val="6096E6"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49860" y="5380990"/>
            <a:ext cx="8538210" cy="26670"/>
          </a:xfrm>
          <a:prstGeom prst="line">
            <a:avLst/>
          </a:prstGeom>
          <a:ln w="38100">
            <a:solidFill>
              <a:srgbClr val="FAFAF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标题 1"/>
          <p:cNvSpPr>
            <a:spLocks noGrp="1"/>
          </p:cNvSpPr>
          <p:nvPr/>
        </p:nvSpPr>
        <p:spPr>
          <a:xfrm>
            <a:off x="275590" y="5556250"/>
            <a:ext cx="10816590" cy="102489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300" normalizeH="0" baseline="0" noProof="0">
                <a:ln>
                  <a:noFill/>
                </a:ln>
                <a:solidFill>
                  <a:srgbClr val="FFFFFF"/>
                </a:solidFill>
                <a:effectLst>
                  <a:glow>
                    <a:srgbClr val="FFFFFF">
                      <a:alpha val="10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endPos="0" dir="5400000" sy="-100000" algn="bl" rotWithShape="0"/>
                </a:effectLst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rPr>
              <a:t>我们的</a:t>
            </a:r>
            <a:r>
              <a:rPr kumimoji="0" lang="zh-CN" altLang="en-US" sz="6200" b="1" i="0" u="none" strike="noStrike" kern="1200" cap="none" spc="300" normalizeH="0" baseline="0" noProof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>
                  <a:glow>
                    <a:srgbClr val="FFFFFF">
                      <a:alpha val="100000"/>
                    </a:srgbClr>
                  </a:glow>
                  <a:reflection endPos="0" dir="5400000" sy="-100000" algn="bl" rotWithShape="0"/>
                </a:effectLst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rPr>
              <a:t>团队</a:t>
            </a:r>
          </a:p>
        </p:txBody>
      </p:sp>
      <p:sp>
        <p:nvSpPr>
          <p:cNvPr id="6" name="内容占位符 2"/>
          <p:cNvSpPr>
            <a:spLocks noGrp="1"/>
          </p:cNvSpPr>
          <p:nvPr/>
        </p:nvSpPr>
        <p:spPr>
          <a:xfrm>
            <a:off x="149860" y="337185"/>
            <a:ext cx="5326380" cy="38709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90000"/>
              </a:lnSpc>
              <a:buFont typeface="Wingdings" panose="05000000000000000000" charset="0"/>
              <a:buChar char="§"/>
            </a:pPr>
            <a:r>
              <a:rPr lang="zh-CN" altLang="en-US" b="1" dirty="0">
                <a:solidFill>
                  <a:schemeClr val="accent3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主席：</a:t>
            </a:r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YaHei" panose="020B0503020204020204" pitchFamily="34" charset="-122"/>
                <a:sym typeface="+mn-ea"/>
              </a:rPr>
              <a:t>刘向平</a:t>
            </a:r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牧师</a:t>
            </a:r>
          </a:p>
          <a:p>
            <a:pPr algn="just">
              <a:lnSpc>
                <a:spcPct val="90000"/>
              </a:lnSpc>
              <a:buFont typeface="Wingdings" panose="05000000000000000000" charset="0"/>
              <a:buChar char="§"/>
            </a:pPr>
            <a:r>
              <a:rPr lang="zh-CN" altLang="en-US" b="1" dirty="0">
                <a:solidFill>
                  <a:schemeClr val="accent3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副主席：</a:t>
            </a:r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YaHei" panose="020B0503020204020204" pitchFamily="34" charset="-122"/>
              </a:rPr>
              <a:t>刘本煌牧师</a:t>
            </a:r>
            <a:endParaRPr lang="zh-CN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just">
              <a:lnSpc>
                <a:spcPct val="90000"/>
              </a:lnSpc>
              <a:buFont typeface="Wingdings" panose="05000000000000000000" charset="0"/>
              <a:buChar char="§"/>
            </a:pPr>
            <a:r>
              <a:rPr lang="zh-CN" altLang="en-US" b="1" dirty="0">
                <a:solidFill>
                  <a:schemeClr val="accent3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文书：</a:t>
            </a:r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YaHei" panose="020B0503020204020204" pitchFamily="34" charset="-122"/>
              </a:rPr>
              <a:t>许</a:t>
            </a:r>
            <a:r>
              <a:rPr lang="zh-CN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YaHei" panose="020B0503020204020204" pitchFamily="34" charset="-122"/>
              </a:rPr>
              <a:t>定莉</a:t>
            </a:r>
            <a:r>
              <a:rPr lang="zh-CN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YaHei" panose="020B0503020204020204" pitchFamily="34" charset="-122"/>
              </a:rPr>
              <a:t>牧师</a:t>
            </a:r>
            <a:endParaRPr lang="zh-CN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just">
              <a:lnSpc>
                <a:spcPct val="90000"/>
              </a:lnSpc>
              <a:buFont typeface="Wingdings" panose="05000000000000000000" charset="0"/>
              <a:buChar char="§"/>
            </a:pPr>
            <a:r>
              <a:rPr lang="zh-CN" altLang="en-US" b="1" dirty="0">
                <a:solidFill>
                  <a:schemeClr val="accent3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财政：</a:t>
            </a:r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刘世彬姐妹</a:t>
            </a:r>
          </a:p>
          <a:p>
            <a:pPr algn="just">
              <a:lnSpc>
                <a:spcPct val="90000"/>
              </a:lnSpc>
              <a:buFont typeface="Wingdings" panose="05000000000000000000" charset="0"/>
              <a:buChar char="§"/>
            </a:pPr>
            <a:r>
              <a:rPr lang="zh-CN" altLang="en-US" b="1" dirty="0">
                <a:solidFill>
                  <a:schemeClr val="accent3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查账：</a:t>
            </a:r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詹家恩弟兄</a:t>
            </a:r>
          </a:p>
          <a:p>
            <a:pPr algn="just">
              <a:lnSpc>
                <a:spcPct val="90000"/>
              </a:lnSpc>
              <a:buFont typeface="Wingdings" panose="05000000000000000000" charset="0"/>
              <a:buChar char="§"/>
            </a:pPr>
            <a:r>
              <a:rPr lang="zh-CN" altLang="en-US" b="1" dirty="0">
                <a:solidFill>
                  <a:schemeClr val="accent3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部员：</a:t>
            </a:r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YaHei" panose="020B0503020204020204" pitchFamily="34" charset="-122"/>
                <a:sym typeface="+mn-ea"/>
              </a:rPr>
              <a:t>林</a:t>
            </a:r>
            <a:r>
              <a:rPr lang="en-US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YaHei" panose="020B0503020204020204" pitchFamily="34" charset="-122"/>
                <a:sym typeface="+mn-ea"/>
              </a:rPr>
              <a:t>  </a:t>
            </a:r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YaHei" panose="020B0503020204020204" pitchFamily="34" charset="-122"/>
                <a:sym typeface="+mn-ea"/>
              </a:rPr>
              <a:t>燕牧师</a:t>
            </a:r>
            <a:r>
              <a:rPr lang="en-US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YaHei" panose="020B0503020204020204" pitchFamily="34" charset="-122"/>
                <a:sym typeface="+mn-ea"/>
              </a:rPr>
              <a:t>  </a:t>
            </a:r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YaHei" panose="020B0503020204020204" pitchFamily="34" charset="-122"/>
                <a:sym typeface="+mn-ea"/>
              </a:rPr>
              <a:t>黄传腾牧师</a:t>
            </a:r>
          </a:p>
          <a:p>
            <a:pPr marL="0" indent="1144905" algn="just">
              <a:lnSpc>
                <a:spcPct val="90000"/>
              </a:lnSpc>
              <a:buNone/>
            </a:pPr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YaHei" panose="020B0503020204020204" pitchFamily="34" charset="-122"/>
                <a:sym typeface="+mn-ea"/>
              </a:rPr>
              <a:t>翁新兴牧师</a:t>
            </a:r>
            <a:r>
              <a:rPr lang="en-US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YaHei" panose="020B0503020204020204" pitchFamily="34" charset="-122"/>
              </a:rPr>
              <a:t>  </a:t>
            </a:r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王凯麟弟兄</a:t>
            </a:r>
            <a:endParaRPr lang="zh-CN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anose="020B0503020204020204" pitchFamily="34" charset="-122"/>
              <a:ea typeface="Microsoft YaHei" panose="020B0503020204020204" pitchFamily="34" charset="-122"/>
              <a:cs typeface="Microsoft YaHei" panose="020B0503020204020204" pitchFamily="34" charset="-122"/>
              <a:sym typeface="+mn-ea"/>
            </a:endParaRPr>
          </a:p>
          <a:p>
            <a:pPr marL="342900" lvl="1" indent="802005" algn="just">
              <a:lnSpc>
                <a:spcPct val="90000"/>
              </a:lnSpc>
              <a:buNone/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YaHei" panose="020B0503020204020204" pitchFamily="34" charset="-122"/>
                <a:sym typeface="+mn-ea"/>
              </a:rPr>
              <a:t>张锦航弟兄</a:t>
            </a:r>
            <a:r>
              <a:rPr lang="en-US" altLang="zh-C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YaHei" panose="020B0503020204020204" pitchFamily="34" charset="-122"/>
                <a:sym typeface="+mn-ea"/>
              </a:rPr>
              <a:t>  </a:t>
            </a:r>
            <a:r>
              <a: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YaHei" panose="020B0503020204020204" pitchFamily="34" charset="-122"/>
                <a:sym typeface="+mn-ea"/>
              </a:rPr>
              <a:t>曾健丰弟兄</a:t>
            </a:r>
            <a:endParaRPr lang="en-US" altLang="zh-CN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anose="020B0503020204020204" pitchFamily="34" charset="-122"/>
              <a:ea typeface="Microsoft YaHei" panose="020B0503020204020204" pitchFamily="34" charset="-122"/>
              <a:cs typeface="Microsoft YaHei" panose="020B0503020204020204" pitchFamily="34" charset="-122"/>
              <a:sym typeface="+mn-ea"/>
            </a:endParaRPr>
          </a:p>
          <a:p>
            <a:pPr marL="342900" lvl="1" indent="802005" algn="just">
              <a:lnSpc>
                <a:spcPct val="90000"/>
              </a:lnSpc>
              <a:buNone/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YaHei" panose="020B0503020204020204" pitchFamily="34" charset="-122"/>
              </a:rPr>
              <a:t>方友其弟兄</a:t>
            </a:r>
            <a:r>
              <a:rPr lang="en-US" altLang="zh-C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YaHei" panose="020B0503020204020204" pitchFamily="34" charset="-122"/>
              </a:rPr>
              <a:t>  </a:t>
            </a:r>
            <a:r>
              <a: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YaHei" panose="020B0503020204020204" pitchFamily="34" charset="-122"/>
              </a:rPr>
              <a:t>钟增祥弟兄</a:t>
            </a:r>
          </a:p>
          <a:p>
            <a:pPr marL="342900" lvl="1" indent="802005" algn="just">
              <a:lnSpc>
                <a:spcPct val="90000"/>
              </a:lnSpc>
              <a:buNone/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YaHei" panose="020B0503020204020204" pitchFamily="34" charset="-122"/>
              </a:rPr>
              <a:t>黄道昌弟兄【按职】</a:t>
            </a:r>
            <a:r>
              <a:rPr lang="en-US" altLang="zh-C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YaHei" panose="020B0503020204020204" pitchFamily="34" charset="-122"/>
              </a:rPr>
              <a:t> 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Pray-1920 x 108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361315" y="1442720"/>
            <a:ext cx="11403965" cy="34925"/>
          </a:xfrm>
          <a:prstGeom prst="line">
            <a:avLst/>
          </a:prstGeom>
          <a:ln w="38100">
            <a:solidFill>
              <a:srgbClr val="FAFAF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标题 1"/>
          <p:cNvSpPr>
            <a:spLocks noGrp="1"/>
          </p:cNvSpPr>
          <p:nvPr/>
        </p:nvSpPr>
        <p:spPr>
          <a:xfrm>
            <a:off x="518160" y="377825"/>
            <a:ext cx="10816590" cy="102489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300" normalizeH="0" baseline="0" noProof="0">
                <a:ln>
                  <a:noFill/>
                </a:ln>
                <a:solidFill>
                  <a:srgbClr val="FFFFFF"/>
                </a:solidFill>
                <a:effectLst>
                  <a:glow>
                    <a:srgbClr val="FFFFFF">
                      <a:alpha val="10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endPos="0" dir="5400000" sy="-100000" algn="bl" rotWithShape="0"/>
                </a:effectLst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rPr>
              <a:t>我们的</a:t>
            </a:r>
            <a:r>
              <a:rPr kumimoji="0" lang="zh-CN" altLang="en-US" sz="6200" b="1" i="0" u="none" strike="noStrike" kern="1200" cap="none" spc="300" normalizeH="0" baseline="0" noProof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>
                  <a:glow>
                    <a:srgbClr val="FFFFFF">
                      <a:alpha val="100000"/>
                    </a:srgbClr>
                  </a:glow>
                  <a:reflection endPos="0" dir="5400000" sy="-100000" algn="bl" rotWithShape="0"/>
                </a:effectLst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rPr>
              <a:t>团队</a:t>
            </a:r>
          </a:p>
        </p:txBody>
      </p:sp>
      <p:sp>
        <p:nvSpPr>
          <p:cNvPr id="6" name="文本框 4"/>
          <p:cNvSpPr txBox="1"/>
          <p:nvPr>
            <p:custDataLst>
              <p:tags r:id="rId3"/>
            </p:custDataLst>
          </p:nvPr>
        </p:nvSpPr>
        <p:spPr>
          <a:xfrm>
            <a:off x="496570" y="1235075"/>
            <a:ext cx="10727690" cy="399351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indent="0" algn="l">
              <a:lnSpc>
                <a:spcPct val="130000"/>
              </a:lnSpc>
              <a:buFont typeface="+mj-lt"/>
              <a:buNone/>
            </a:pPr>
            <a:r>
              <a:rPr lang="zh-CN" altLang="en-US" sz="4000" b="1" dirty="0">
                <a:solidFill>
                  <a:schemeClr val="accent3">
                    <a:lumMod val="50000"/>
                  </a:schemeClr>
                </a:solidFill>
                <a:effectLst/>
                <a:sym typeface="+mn-ea"/>
              </a:rPr>
              <a:t>代祷事项：</a:t>
            </a:r>
            <a:endParaRPr lang="zh-CN" altLang="en-US" sz="4000" b="1" spc="150" dirty="0">
              <a:solidFill>
                <a:schemeClr val="accent3">
                  <a:lumMod val="50000"/>
                </a:schemeClr>
              </a:solidFill>
              <a:effectLst/>
              <a:uFillTx/>
              <a:latin typeface="Arial" panose="020B0604020202020204" pitchFamily="34" charset="0"/>
              <a:ea typeface="Microsoft YaHei" panose="020B0503020204020204" pitchFamily="34" charset="-122"/>
            </a:endParaRPr>
          </a:p>
          <a:p>
            <a:pPr marL="514350" indent="-514350" algn="l">
              <a:lnSpc>
                <a:spcPct val="130000"/>
              </a:lnSpc>
              <a:buFont typeface="+mj-lt"/>
              <a:buAutoNum type="arabicPeriod"/>
            </a:pPr>
            <a:r>
              <a:rPr lang="zh-CN" altLang="en-US" sz="4000" b="1" spc="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Arial" panose="020B0604020202020204" pitchFamily="34" charset="0"/>
                <a:ea typeface="Microsoft YaHei" panose="020B0503020204020204" pitchFamily="34" charset="-122"/>
              </a:rPr>
              <a:t>与</a:t>
            </a: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主有密切的关系，与人有美好的团契。</a:t>
            </a:r>
          </a:p>
          <a:p>
            <a:pPr marL="514350" indent="-514350" algn="l">
              <a:lnSpc>
                <a:spcPct val="130000"/>
              </a:lnSpc>
              <a:buFont typeface="+mj-lt"/>
              <a:buAutoNum type="arabicPeriod"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在事工的执行与推展中，由主掌权；</a:t>
            </a: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有国度异象，同感一灵，殷勤做主工。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Video-1920 x 108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635"/>
            <a:ext cx="12192635" cy="6858635"/>
          </a:xfrm>
          <a:prstGeom prst="rect">
            <a:avLst/>
          </a:prstGeom>
        </p:spPr>
      </p:pic>
      <p:sp>
        <p:nvSpPr>
          <p:cNvPr id="5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608330" y="474345"/>
            <a:ext cx="10968990" cy="111696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j-cs"/>
              </a:defRPr>
            </a:lvl1pPr>
          </a:lstStyle>
          <a:p>
            <a:r>
              <a:rPr lang="zh-CN" altLang="en-US" sz="6000" dirty="0">
                <a:solidFill>
                  <a:schemeClr val="accent4">
                    <a:lumMod val="50000"/>
                  </a:schemeClr>
                </a:solidFill>
                <a:sym typeface="+mn-ea"/>
              </a:rPr>
              <a:t>影音制</a:t>
            </a:r>
            <a:r>
              <a:rPr lang="zh-CN" altLang="en-US" sz="6000" dirty="0">
                <a:solidFill>
                  <a:schemeClr val="accent4">
                    <a:lumMod val="50000"/>
                  </a:schemeClr>
                </a:solidFill>
                <a:effectLst/>
                <a:sym typeface="+mn-ea"/>
              </a:rPr>
              <a:t>作</a:t>
            </a:r>
            <a:r>
              <a: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sym typeface="+mn-ea"/>
              </a:rPr>
              <a:t>（陈重均弟兄、陈施彤姐妹、陈祯翠姐妹）</a:t>
            </a:r>
          </a:p>
        </p:txBody>
      </p:sp>
      <p:sp>
        <p:nvSpPr>
          <p:cNvPr id="6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608330" y="1409700"/>
            <a:ext cx="10968990" cy="4946015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charset="0"/>
              <a:buChar char="§"/>
            </a:pPr>
            <a:r>
              <a:rPr lang="en-US" altLang="zh-CN" sz="28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 </a:t>
            </a:r>
            <a:r>
              <a:rPr lang="zh-CN" altLang="en-US" sz="28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支援年会各部：</a:t>
            </a:r>
            <a:r>
              <a:rPr lang="zh-CN" altLang="en-US" sz="2800" b="1" dirty="0">
                <a:effectLst/>
                <a:sym typeface="+mn-ea"/>
              </a:rPr>
              <a:t>声音及画面录制、</a:t>
            </a:r>
            <a:r>
              <a:rPr lang="zh-CN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sym typeface="+mn-ea"/>
              </a:rPr>
              <a:t>直播活动、宣传片、活动拍摄及剪辑等。</a:t>
            </a:r>
            <a:endParaRPr lang="en-US" altLang="zh-CN" sz="2800" b="1" dirty="0">
              <a:solidFill>
                <a:schemeClr val="tx1">
                  <a:lumMod val="65000"/>
                  <a:lumOff val="35000"/>
                </a:schemeClr>
              </a:solidFill>
              <a:effectLst/>
              <a:sym typeface="+mn-ea"/>
            </a:endParaRPr>
          </a:p>
          <a:p>
            <a:pPr marL="0" indent="0" algn="just">
              <a:buNone/>
            </a:pPr>
            <a:endParaRPr lang="en-US" altLang="zh-CN" sz="2800" b="1" dirty="0">
              <a:solidFill>
                <a:schemeClr val="tx1">
                  <a:lumMod val="65000"/>
                  <a:lumOff val="35000"/>
                </a:schemeClr>
              </a:solidFill>
              <a:effectLst/>
              <a:sym typeface="+mn-ea"/>
            </a:endParaRPr>
          </a:p>
        </p:txBody>
      </p:sp>
      <p:pic>
        <p:nvPicPr>
          <p:cNvPr id="8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1525" y="2980690"/>
            <a:ext cx="5070475" cy="380428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0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0220" y="2560320"/>
            <a:ext cx="5292090" cy="3970655"/>
          </a:xfrm>
          <a:prstGeom prst="rect">
            <a:avLst/>
          </a:prstGeom>
        </p:spPr>
      </p:pic>
      <p:pic>
        <p:nvPicPr>
          <p:cNvPr id="9" name="图片 8" descr="IMG_E037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95440" y="2406015"/>
            <a:ext cx="4888230" cy="2749550"/>
          </a:xfrm>
          <a:prstGeom prst="rect">
            <a:avLst/>
          </a:prstGeom>
        </p:spPr>
      </p:pic>
      <p:pic>
        <p:nvPicPr>
          <p:cNvPr id="11" name="图片 10" descr="IMG_655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20260" y="3643630"/>
            <a:ext cx="4613275" cy="3075940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97"/>
          <a:stretch>
            <a:fillRect/>
          </a:stretch>
        </p:blipFill>
        <p:spPr>
          <a:xfrm>
            <a:off x="2694940" y="3051175"/>
            <a:ext cx="4000500" cy="3668395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Video-1920 x 108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635"/>
            <a:ext cx="12192635" cy="6858635"/>
          </a:xfrm>
          <a:prstGeom prst="rect">
            <a:avLst/>
          </a:prstGeom>
        </p:spPr>
      </p:pic>
      <p:sp>
        <p:nvSpPr>
          <p:cNvPr id="5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608330" y="474345"/>
            <a:ext cx="10968990" cy="111696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j-cs"/>
              </a:defRPr>
            </a:lvl1pPr>
          </a:lstStyle>
          <a:p>
            <a:pPr algn="l">
              <a:buClrTx/>
              <a:buSzTx/>
              <a:buFontTx/>
            </a:pPr>
            <a:r>
              <a:rPr lang="zh-CN" altLang="en-US" sz="6000" dirty="0">
                <a:solidFill>
                  <a:schemeClr val="accent4">
                    <a:lumMod val="50000"/>
                  </a:schemeClr>
                </a:solidFill>
                <a:effectLst/>
                <a:sym typeface="+mn-ea"/>
              </a:rPr>
              <a:t>影音制作</a:t>
            </a:r>
            <a:r>
              <a: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sym typeface="+mn-ea"/>
              </a:rPr>
              <a:t>（陈重均弟兄、陈施彤姐妹、陈祯翠姐妹）</a:t>
            </a:r>
          </a:p>
        </p:txBody>
      </p:sp>
      <p:sp>
        <p:nvSpPr>
          <p:cNvPr id="6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608330" y="1490345"/>
            <a:ext cx="10968990" cy="504698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§"/>
            </a:pPr>
            <a:r>
              <a:rPr lang="zh-CN" altLang="en-US" sz="2800" b="1" dirty="0">
                <a:solidFill>
                  <a:schemeClr val="accent4">
                    <a:lumMod val="50000"/>
                  </a:schemeClr>
                </a:solidFill>
                <a:effectLst/>
                <a:sym typeface="+mn-ea"/>
              </a:rPr>
              <a:t>  各类音视频节目制作：</a:t>
            </a:r>
            <a:r>
              <a:rPr lang="zh-CN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sym typeface="+mn-ea"/>
              </a:rPr>
              <a:t>见证分享、信仰探讨、圣经教导等。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zh-CN" altLang="en-US" sz="2800" b="1" dirty="0">
                <a:solidFill>
                  <a:schemeClr val="accent4">
                    <a:lumMod val="50000"/>
                  </a:schemeClr>
                </a:solidFill>
                <a:effectLst/>
                <a:sym typeface="+mn-ea"/>
              </a:rPr>
              <a:t>  </a:t>
            </a:r>
            <a:r>
              <a:rPr lang="zh-CN" altLang="en-US" sz="2800" b="1" dirty="0">
                <a:solidFill>
                  <a:srgbClr val="595959"/>
                </a:solidFill>
                <a:sym typeface="+mn-ea"/>
              </a:rPr>
              <a:t>与年会各部合作，开发不同灵命程度的信仰栽培系列节目。</a:t>
            </a:r>
            <a:endParaRPr lang="zh-CN" altLang="en-US" sz="2800" b="1" dirty="0">
              <a:solidFill>
                <a:srgbClr val="595959"/>
              </a:solidFill>
              <a:effectLst/>
              <a:sym typeface="+mn-ea"/>
            </a:endParaRPr>
          </a:p>
        </p:txBody>
      </p:sp>
      <p:pic>
        <p:nvPicPr>
          <p:cNvPr id="8" name="图片 7" descr="youtube 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350" y="2778760"/>
            <a:ext cx="4094480" cy="4094480"/>
          </a:xfrm>
          <a:prstGeom prst="rect">
            <a:avLst/>
          </a:prstGeom>
        </p:spPr>
      </p:pic>
      <p:pic>
        <p:nvPicPr>
          <p:cNvPr id="9" name="图片 8" descr="youtube 0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8605" y="2778760"/>
            <a:ext cx="4094480" cy="4094480"/>
          </a:xfrm>
          <a:prstGeom prst="rect">
            <a:avLst/>
          </a:prstGeom>
        </p:spPr>
      </p:pic>
      <p:pic>
        <p:nvPicPr>
          <p:cNvPr id="11" name="图片 10" descr="youtube 0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73085" y="2778760"/>
            <a:ext cx="4079875" cy="4079875"/>
          </a:xfrm>
          <a:prstGeom prst="rect">
            <a:avLst/>
          </a:prstGeom>
        </p:spPr>
      </p:pic>
      <p:pic>
        <p:nvPicPr>
          <p:cNvPr id="14" name="图片 13" descr="20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45815" y="2778760"/>
            <a:ext cx="2736215" cy="273621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2" name="图片 11" descr="声之途 · 信心导航图 0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4025" y="2778760"/>
            <a:ext cx="2892425" cy="289242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5" name="图片 14" descr="信仰启航 20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75530" y="4157345"/>
            <a:ext cx="2647315" cy="2647315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0" name="图片 9" descr="藏宝盒 0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95755" y="4133215"/>
            <a:ext cx="2724785" cy="2724785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500"/>
                            </p:stCondLst>
                            <p:childTnLst>
                              <p:par>
                                <p:cTn id="2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500"/>
                            </p:stCondLst>
                            <p:childTnLst>
                              <p:par>
                                <p:cTn id="2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Video-1920 x 108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635"/>
            <a:ext cx="12192635" cy="6858635"/>
          </a:xfrm>
          <a:prstGeom prst="rect">
            <a:avLst/>
          </a:prstGeom>
        </p:spPr>
      </p:pic>
      <p:sp>
        <p:nvSpPr>
          <p:cNvPr id="5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608330" y="474345"/>
            <a:ext cx="10968990" cy="111696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j-cs"/>
              </a:defRPr>
            </a:lvl1pPr>
          </a:lstStyle>
          <a:p>
            <a:pPr algn="l">
              <a:buClrTx/>
              <a:buSzTx/>
              <a:buFontTx/>
            </a:pPr>
            <a:r>
              <a:rPr lang="zh-CN" altLang="en-US" sz="6000" dirty="0">
                <a:solidFill>
                  <a:schemeClr val="accent4">
                    <a:lumMod val="50000"/>
                  </a:schemeClr>
                </a:solidFill>
                <a:effectLst/>
                <a:sym typeface="+mn-ea"/>
              </a:rPr>
              <a:t>影音制作</a:t>
            </a:r>
            <a:r>
              <a: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sym typeface="+mn-ea"/>
              </a:rPr>
              <a:t>（陈重均弟兄、陈施彤姐妹、陈祯翠姐妹）</a:t>
            </a:r>
          </a:p>
        </p:txBody>
      </p:sp>
      <p:sp>
        <p:nvSpPr>
          <p:cNvPr id="6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608330" y="1490345"/>
            <a:ext cx="10968990" cy="504698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§"/>
            </a:pPr>
            <a:r>
              <a:rPr lang="zh-CN" altLang="en-US" sz="2800" b="1" dirty="0">
                <a:solidFill>
                  <a:schemeClr val="accent4">
                    <a:lumMod val="50000"/>
                  </a:schemeClr>
                </a:solidFill>
                <a:effectLst/>
                <a:sym typeface="+mn-ea"/>
              </a:rPr>
              <a:t>  </a:t>
            </a:r>
            <a:r>
              <a:rPr lang="zh-CN" altLang="en-US" sz="2800" b="1" dirty="0">
                <a:solidFill>
                  <a:srgbClr val="AA65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录制、剪接、播放</a:t>
            </a:r>
            <a:r>
              <a:rPr lang="zh-CN" altLang="en-US" sz="2800" b="1" dirty="0">
                <a:solidFill>
                  <a:srgbClr val="595959"/>
                </a:solidFill>
                <a:sym typeface="+mn-ea"/>
              </a:rPr>
              <a:t>《信心旅人》、《</a:t>
            </a:r>
            <a:r>
              <a:rPr lang="en-US" altLang="zh-CN" sz="2800" b="1" dirty="0">
                <a:solidFill>
                  <a:srgbClr val="595959"/>
                </a:solidFill>
                <a:sym typeface="+mn-ea"/>
              </a:rPr>
              <a:t>YAM</a:t>
            </a:r>
            <a:r>
              <a:rPr lang="en-US" altLang="zh-CN" sz="2800" b="1" dirty="0">
                <a:solidFill>
                  <a:srgbClr val="595959"/>
                </a:solidFill>
                <a:latin typeface="Microsoft YaHei" panose="020B0503020204020204" pitchFamily="34" charset="-122"/>
                <a:sym typeface="+mn-ea"/>
              </a:rPr>
              <a:t>✞</a:t>
            </a:r>
            <a:r>
              <a:rPr lang="zh-CN" altLang="en-US" sz="2800" b="1" dirty="0">
                <a:solidFill>
                  <a:srgbClr val="595959"/>
                </a:solidFill>
                <a:sym typeface="+mn-ea"/>
              </a:rPr>
              <a:t>》、《与</a:t>
            </a:r>
            <a:r>
              <a:rPr lang="en-US" altLang="zh-CN" sz="2800" b="1" dirty="0">
                <a:solidFill>
                  <a:srgbClr val="595959"/>
                </a:solidFill>
                <a:sym typeface="+mn-ea"/>
              </a:rPr>
              <a:t>Ni</a:t>
            </a:r>
            <a:r>
              <a:rPr lang="zh-CN" altLang="en-US" sz="2800" b="1" dirty="0">
                <a:solidFill>
                  <a:srgbClr val="595959"/>
                </a:solidFill>
                <a:sym typeface="+mn-ea"/>
              </a:rPr>
              <a:t>同行》等平台所需的节目内容。</a:t>
            </a:r>
            <a:endParaRPr lang="zh-CN" altLang="en-US" sz="2800" b="1" dirty="0">
              <a:solidFill>
                <a:srgbClr val="595959"/>
              </a:solidFill>
              <a:effectLst/>
              <a:sym typeface="+mn-ea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120000">
            <a:off x="461645" y="3044825"/>
            <a:ext cx="3877945" cy="30353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rcRect l="1241" r="1316"/>
          <a:stretch>
            <a:fillRect/>
          </a:stretch>
        </p:blipFill>
        <p:spPr>
          <a:xfrm rot="21060000">
            <a:off x="1472565" y="3291840"/>
            <a:ext cx="4138930" cy="2837180"/>
          </a:xfrm>
          <a:prstGeom prst="rect">
            <a:avLst/>
          </a:prstGeom>
        </p:spPr>
      </p:pic>
      <p:pic>
        <p:nvPicPr>
          <p:cNvPr id="18" name="内容占位符 17"/>
          <p:cNvPicPr>
            <a:picLocks noGrp="1" noChangeAspect="1"/>
          </p:cNvPicPr>
          <p:nvPr>
            <p:ph idx="1"/>
          </p:nvPr>
        </p:nvPicPr>
        <p:blipFill>
          <a:blip r:embed="rId7"/>
          <a:srcRect t="1897" b="862"/>
          <a:stretch>
            <a:fillRect/>
          </a:stretch>
        </p:blipFill>
        <p:spPr>
          <a:xfrm rot="21060000">
            <a:off x="3175635" y="3099435"/>
            <a:ext cx="4215130" cy="32226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Video-1920 x 108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635"/>
            <a:ext cx="12192635" cy="6858635"/>
          </a:xfrm>
          <a:prstGeom prst="rect">
            <a:avLst/>
          </a:prstGeom>
        </p:spPr>
      </p:pic>
      <p:sp>
        <p:nvSpPr>
          <p:cNvPr id="5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608330" y="474345"/>
            <a:ext cx="10968990" cy="111696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j-cs"/>
              </a:defRPr>
            </a:lvl1pPr>
          </a:lstStyle>
          <a:p>
            <a:pPr algn="l">
              <a:buClrTx/>
              <a:buSzTx/>
              <a:buFontTx/>
            </a:pPr>
            <a:r>
              <a:rPr lang="zh-CN" altLang="en-US" sz="6000">
                <a:solidFill>
                  <a:schemeClr val="accent4">
                    <a:lumMod val="50000"/>
                  </a:schemeClr>
                </a:solidFill>
                <a:effectLst/>
                <a:sym typeface="+mn-ea"/>
              </a:rPr>
              <a:t>影音制作</a:t>
            </a:r>
            <a:r>
              <a:rPr lang="zh-CN" altLang="en-US" sz="2800">
                <a:solidFill>
                  <a:schemeClr val="tx1">
                    <a:lumMod val="65000"/>
                    <a:lumOff val="35000"/>
                  </a:schemeClr>
                </a:solidFill>
                <a:effectLst/>
                <a:sym typeface="+mn-ea"/>
              </a:rPr>
              <a:t>（陈重均弟兄、陈施彤姐妹</a:t>
            </a:r>
            <a:r>
              <a: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sym typeface="+mn-ea"/>
              </a:rPr>
              <a:t>、陈祯翠姐妹</a:t>
            </a:r>
            <a:r>
              <a:rPr lang="zh-CN" altLang="en-US" sz="2800">
                <a:solidFill>
                  <a:schemeClr val="tx1">
                    <a:lumMod val="65000"/>
                    <a:lumOff val="35000"/>
                  </a:schemeClr>
                </a:solidFill>
                <a:effectLst/>
                <a:sym typeface="+mn-ea"/>
              </a:rPr>
              <a:t>）</a:t>
            </a:r>
          </a:p>
        </p:txBody>
      </p:sp>
      <p:sp>
        <p:nvSpPr>
          <p:cNvPr id="6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608330" y="1739265"/>
            <a:ext cx="10968990" cy="479806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§"/>
            </a:pPr>
            <a:r>
              <a:rPr lang="zh-CN" altLang="en-US" sz="2800" b="1" dirty="0">
                <a:solidFill>
                  <a:schemeClr val="accent4">
                    <a:lumMod val="50000"/>
                  </a:schemeClr>
                </a:solidFill>
                <a:effectLst/>
                <a:sym typeface="+mn-ea"/>
              </a:rPr>
              <a:t>  联办电影会：</a:t>
            </a:r>
            <a:r>
              <a:rPr lang="zh-CN" altLang="en-US" sz="2800" b="1" dirty="0">
                <a:effectLst/>
                <a:sym typeface="+mn-ea"/>
              </a:rPr>
              <a:t>于不同教区举办公开电影会，并</a:t>
            </a:r>
            <a:r>
              <a:rPr lang="zh-CN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sym typeface="+mn-ea"/>
              </a:rPr>
              <a:t>提供已购公播权的影片供教会做电影会等用途。</a:t>
            </a:r>
            <a:endParaRPr lang="en-US" altLang="zh-CN" sz="2800" b="1" dirty="0">
              <a:solidFill>
                <a:schemeClr val="tx1">
                  <a:lumMod val="65000"/>
                  <a:lumOff val="35000"/>
                </a:schemeClr>
              </a:solidFill>
              <a:effectLst/>
              <a:sym typeface="+mn-ea"/>
            </a:endParaRPr>
          </a:p>
          <a:p>
            <a:pPr marL="0" indent="0" algn="just">
              <a:buNone/>
            </a:pPr>
            <a:endParaRPr lang="en-US" altLang="zh-CN" sz="2800" b="1" dirty="0">
              <a:solidFill>
                <a:schemeClr val="tx1">
                  <a:lumMod val="65000"/>
                  <a:lumOff val="35000"/>
                </a:schemeClr>
              </a:solidFill>
              <a:effectLst/>
              <a:sym typeface="+mn-ea"/>
            </a:endParaRPr>
          </a:p>
        </p:txBody>
      </p:sp>
      <p:pic>
        <p:nvPicPr>
          <p:cNvPr id="9" name="图片 8" descr="电影公播版-1(90minutes-in-heaven)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450" y="3202305"/>
            <a:ext cx="6192520" cy="3482975"/>
          </a:xfrm>
          <a:prstGeom prst="rect">
            <a:avLst/>
          </a:prstGeom>
        </p:spPr>
      </p:pic>
      <p:pic>
        <p:nvPicPr>
          <p:cNvPr id="10" name="图片 9" descr="电影公播版-2(where-hope-grows)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9625" y="3203575"/>
            <a:ext cx="6189345" cy="3481705"/>
          </a:xfrm>
          <a:prstGeom prst="rect">
            <a:avLst/>
          </a:prstGeom>
        </p:spPr>
      </p:pic>
      <p:pic>
        <p:nvPicPr>
          <p:cNvPr id="11" name="图片 10" descr="电影公播版-3(miracles-from-heaven)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625" y="3201670"/>
            <a:ext cx="6192520" cy="34836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9" presetClass="entr" presetSubtype="0" decel="10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49" presetClass="entr" presetSubtype="0" decel="10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NDg3NTk3NjQ0M2M4OGRhODgwODEwNjA5NTcxNDY0NmMifQ=="/>
  <p:tag name="RESOURCE_RECORD_KEY" val="{&quot;13&quot;:[19951219,20063521,4646982,19972061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0800,&quot;width&quot;:19200}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1804</Words>
  <Application>Microsoft Office PowerPoint</Application>
  <PresentationFormat>Widescreen</PresentationFormat>
  <Paragraphs>89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Microsoft YaHei</vt:lpstr>
      <vt:lpstr>Arial</vt:lpstr>
      <vt:lpstr>Calibri</vt:lpstr>
      <vt:lpstr>Wingdings</vt:lpstr>
      <vt:lpstr>Office 主题​​</vt:lpstr>
      <vt:lpstr>使用说明</vt:lpstr>
      <vt:lpstr>PowerPoint Presentation</vt:lpstr>
      <vt:lpstr>我们的事工：媒体宣教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ShyMei</dc:creator>
  <cp:lastModifiedBy>ICB-PRECISION</cp:lastModifiedBy>
  <cp:revision>270</cp:revision>
  <dcterms:created xsi:type="dcterms:W3CDTF">2019-06-19T02:08:00Z</dcterms:created>
  <dcterms:modified xsi:type="dcterms:W3CDTF">2026-08-07T02:07:04Z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46E6255CD46C4B2398B15063D8FEC4B4_13</vt:lpwstr>
  </property>
</Properties>
</file>