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563" r:id="rId2"/>
    <p:sldId id="519" r:id="rId3"/>
    <p:sldId id="518" r:id="rId4"/>
    <p:sldId id="497" r:id="rId5"/>
    <p:sldId id="531" r:id="rId6"/>
    <p:sldId id="568" r:id="rId7"/>
    <p:sldId id="569" r:id="rId8"/>
    <p:sldId id="572" r:id="rId9"/>
    <p:sldId id="570" r:id="rId10"/>
    <p:sldId id="571" r:id="rId11"/>
    <p:sldId id="573" r:id="rId12"/>
    <p:sldId id="532" r:id="rId13"/>
    <p:sldId id="526" r:id="rId14"/>
    <p:sldId id="546" r:id="rId15"/>
    <p:sldId id="520" r:id="rId16"/>
    <p:sldId id="538" r:id="rId17"/>
    <p:sldId id="539" r:id="rId18"/>
    <p:sldId id="535" r:id="rId19"/>
    <p:sldId id="547" r:id="rId20"/>
    <p:sldId id="536" r:id="rId21"/>
    <p:sldId id="529" r:id="rId22"/>
    <p:sldId id="562" r:id="rId23"/>
    <p:sldId id="574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225"/>
    <a:srgbClr val="D8F9FE"/>
    <a:srgbClr val="FFF79A"/>
    <a:srgbClr val="78ABEF"/>
    <a:srgbClr val="F6989D"/>
    <a:srgbClr val="F7AB5A"/>
    <a:srgbClr val="FCE751"/>
    <a:srgbClr val="7DC576"/>
    <a:srgbClr val="595959"/>
    <a:srgbClr val="AA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7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1974" y="150"/>
      </p:cViewPr>
      <p:guideLst>
        <p:guide orient="horz" pos="2160"/>
        <p:guide pos="2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6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63.xml"/><Relationship Id="rId7" Type="http://schemas.openxmlformats.org/officeDocument/2006/relationships/image" Target="../media/image3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0585" y="637540"/>
            <a:ext cx="7245985" cy="1200150"/>
          </a:xfrm>
        </p:spPr>
        <p:txBody>
          <a:bodyPr>
            <a:normAutofit/>
          </a:bodyPr>
          <a:lstStyle/>
          <a:p>
            <a:r>
              <a:rPr lang="zh-CN" altLang="en-US"/>
              <a:t>使用说明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240" y="2270760"/>
            <a:ext cx="7471410" cy="3386455"/>
          </a:xfrm>
        </p:spPr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zh-CN" altLang="en-US" b="1">
                <a:solidFill>
                  <a:srgbClr val="FF0000"/>
                </a:solidFill>
              </a:rPr>
              <a:t>每一页</a:t>
            </a:r>
            <a:r>
              <a:rPr lang="zh-CN" altLang="en-US"/>
              <a:t>都只需要点</a:t>
            </a:r>
            <a:r>
              <a:rPr lang="zh-CN" altLang="en-US" b="1">
                <a:solidFill>
                  <a:srgbClr val="FF0000"/>
                </a:solidFill>
              </a:rPr>
              <a:t>按一次</a:t>
            </a:r>
            <a:r>
              <a:rPr lang="zh-CN" altLang="en-US"/>
              <a:t>。</a:t>
            </a:r>
          </a:p>
          <a:p>
            <a:pPr marL="342900" indent="-342900" algn="l">
              <a:buAutoNum type="arabicPeriod"/>
            </a:pPr>
            <a:r>
              <a:rPr lang="zh-CN" altLang="en-US"/>
              <a:t>有些页面设有动画，请耐心等候播放，</a:t>
            </a:r>
            <a:r>
              <a:rPr lang="zh-CN" altLang="en-US" u="sng"/>
              <a:t>无需</a:t>
            </a:r>
            <a:r>
              <a:rPr lang="zh-CN" altLang="en-US"/>
              <a:t>重复点按。</a:t>
            </a:r>
          </a:p>
          <a:p>
            <a:pPr marL="342900" indent="-342900" algn="l">
              <a:buAutoNum type="arabicPeriod"/>
            </a:pPr>
            <a:r>
              <a:rPr lang="zh-CN" altLang="en-US"/>
              <a:t>建议结合本部事工</a:t>
            </a:r>
            <a:r>
              <a:rPr lang="zh-CN" altLang="en-US" u="sng">
                <a:solidFill>
                  <a:srgbClr val="FF0000"/>
                </a:solidFill>
              </a:rPr>
              <a:t>简介短片</a:t>
            </a:r>
            <a:r>
              <a:rPr lang="zh-CN" altLang="en-US"/>
              <a:t>同时使用：先播短片，再使用</a:t>
            </a:r>
            <a:r>
              <a:rPr lang="en-US" altLang="zh-CN"/>
              <a:t>PPT</a:t>
            </a:r>
            <a:r>
              <a:rPr lang="zh-CN" altLang="en-US"/>
              <a:t>。</a:t>
            </a:r>
          </a:p>
          <a:p>
            <a:pPr marL="342900" indent="-342900" algn="l">
              <a:buAutoNum type="arabicPeriod"/>
            </a:pPr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一组事工</a:t>
            </a:r>
            <a:r>
              <a:rPr lang="en-US" altLang="zh-CN">
                <a:solidFill>
                  <a:schemeClr val="accent3">
                    <a:lumMod val="50000"/>
                  </a:schemeClr>
                </a:solidFill>
              </a:rPr>
              <a:t>=</a:t>
            </a:r>
            <a:r>
              <a:rPr lang="zh-CN" altLang="en-US">
                <a:solidFill>
                  <a:schemeClr val="accent3">
                    <a:lumMod val="50000"/>
                  </a:schemeClr>
                </a:solidFill>
              </a:rPr>
              <a:t>一个色系背景</a:t>
            </a:r>
            <a:r>
              <a:rPr lang="zh-CN" altLang="en-US"/>
              <a:t>；</a:t>
            </a:r>
            <a:r>
              <a:rPr lang="zh-CN" altLang="en-US">
                <a:solidFill>
                  <a:srgbClr val="7030A0"/>
                </a:solidFill>
              </a:rPr>
              <a:t>先有事工介绍</a:t>
            </a:r>
            <a:r>
              <a:rPr lang="zh-CN" altLang="en-US"/>
              <a:t>，</a:t>
            </a:r>
            <a:r>
              <a:rPr lang="zh-CN" altLang="en-US">
                <a:solidFill>
                  <a:schemeClr val="accent6">
                    <a:lumMod val="50000"/>
                  </a:schemeClr>
                </a:solidFill>
              </a:rPr>
              <a:t>最后一页</a:t>
            </a:r>
            <a:r>
              <a:rPr lang="en-US" altLang="zh-CN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zh-CN" altLang="en-US">
                <a:solidFill>
                  <a:schemeClr val="accent6">
                    <a:lumMod val="50000"/>
                  </a:schemeClr>
                </a:solidFill>
              </a:rPr>
              <a:t>该组的代祷事项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89117" y="1396318"/>
            <a:ext cx="8354438" cy="468971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代祷事项：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86080" indent="-386080">
              <a:buFont typeface="Wingdings" panose="05000000000000000000" charset="0"/>
              <a:buAutoNum type="arabicPeriod"/>
            </a:pPr>
            <a:r>
              <a:rPr lang="zh-CN" altLang="en-US" sz="2400" b="1" dirty="0">
                <a:sym typeface="+mn-ea"/>
              </a:rPr>
              <a:t>求神开路使资讯传播部能购得更多适合的福音电影版权。</a:t>
            </a:r>
          </a:p>
          <a:p>
            <a:pPr marL="386080" indent="-386080">
              <a:buFont typeface="Wingdings" panose="05000000000000000000" charset="0"/>
              <a:buAutoNum type="arabicPeriod"/>
            </a:pPr>
            <a:r>
              <a:rPr lang="zh-CN" altLang="en-US" sz="2400" b="1" dirty="0">
                <a:sym typeface="+mn-ea"/>
              </a:rPr>
              <a:t>弟兄姐妹能积极善用福音电影和音频、视频等各样媒体，传扬基督的好消息。</a:t>
            </a: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89117" y="3679395"/>
            <a:ext cx="3312881" cy="2406638"/>
          </a:xfrm>
          <a:prstGeom prst="rect">
            <a:avLst/>
          </a:prstGeom>
        </p:spPr>
        <p:txBody>
          <a:bodyPr vert="horz" lIns="67500" tIns="35100" rIns="67500" bIns="35100" rtlCol="0"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7190" indent="-377190">
              <a:buFont typeface="+mj-lt"/>
              <a:buAutoNum type="arabicPeriod" startAt="3"/>
            </a:pPr>
            <a:r>
              <a:rPr lang="zh-CN" altLang="en-US" sz="2400" b="1" dirty="0">
                <a:sym typeface="+mn-ea"/>
              </a:rPr>
              <a:t>同工们有智慧进行每次的拍摄和剪辑，并能让更多人看到这些作品。</a:t>
            </a:r>
            <a:endParaRPr lang="zh-CN" altLang="en-US" sz="2400" b="1" dirty="0"/>
          </a:p>
          <a:p>
            <a:pPr algn="just">
              <a:buFont typeface="Wingdings" panose="05000000000000000000" charset="0"/>
              <a:buChar char="§"/>
            </a:pPr>
            <a:endParaRPr lang="zh-CN" altLang="en-US" sz="2400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C4B9FB4-8231-C693-ACED-6ECA12C74B9E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58228" y="252010"/>
            <a:ext cx="8246745" cy="1233805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（陈重均弟兄、陈施彤姐妹、陈祯翠姐妹）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58228" y="252010"/>
            <a:ext cx="8246745" cy="1233805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（陈重均弟兄、陈施彤姐妹、陈祯翠姐妹）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49495" y="1356072"/>
            <a:ext cx="6274875" cy="2950257"/>
          </a:xfrm>
          <a:prstGeom prst="rect">
            <a:avLst/>
          </a:prstGeom>
        </p:spPr>
        <p:txBody>
          <a:bodyPr vert="horz" lIns="67500" tIns="35100" rIns="67500" bIns="35100" rtlCol="0">
            <a:normAutofit fontScale="975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代祷事项：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401955" indent="-401955">
              <a:lnSpc>
                <a:spcPct val="140000"/>
              </a:lnSpc>
              <a:buFont typeface="+mj-lt"/>
              <a:buAutoNum type="arabicPeriod" startAt="4"/>
            </a:pPr>
            <a:r>
              <a:rPr lang="zh-CN" altLang="en-US" sz="2400" b="1" dirty="0"/>
              <a:t>求主带领，与牧者及不同部门合作开发的新节目都顺利录制。</a:t>
            </a:r>
          </a:p>
          <a:p>
            <a:pPr marL="386080" indent="-386080">
              <a:lnSpc>
                <a:spcPct val="140000"/>
              </a:lnSpc>
              <a:buFont typeface="Wingdings" panose="05000000000000000000" charset="0"/>
              <a:buAutoNum type="arabicPeriod" startAt="4"/>
            </a:pPr>
            <a:r>
              <a:rPr lang="zh-CN" altLang="en-US" sz="2400" b="1" dirty="0"/>
              <a:t>愿神兴起更多熟悉马来语及伊班语的弟兄姐妹加入录音行列中。</a:t>
            </a:r>
          </a:p>
        </p:txBody>
      </p:sp>
      <p:sp>
        <p:nvSpPr>
          <p:cNvPr id="3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49496" y="4213653"/>
            <a:ext cx="4952399" cy="1585788"/>
          </a:xfrm>
          <a:prstGeom prst="rect">
            <a:avLst/>
          </a:prstGeom>
        </p:spPr>
        <p:txBody>
          <a:bodyPr vert="horz" lIns="67500" tIns="35100" rIns="67500" bIns="35100" rtlCol="0">
            <a:normAutofit fontScale="90000"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indent="-401638">
              <a:lnSpc>
                <a:spcPct val="140000"/>
              </a:lnSpc>
              <a:buFont typeface="+mj-lt"/>
              <a:buAutoNum type="arabicPeriod" startAt="6"/>
            </a:pPr>
            <a:r>
              <a:rPr lang="zh-CN" altLang="en-US" sz="2400" b="1" dirty="0"/>
              <a:t>愿节目主持人、嘉宾、</a:t>
            </a:r>
          </a:p>
          <a:p>
            <a:pPr marL="0"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en-US" altLang="zh-CN" sz="2400" b="1" dirty="0"/>
              <a:t>    </a:t>
            </a:r>
            <a:r>
              <a:rPr lang="zh-CN" altLang="en-US" sz="2400" b="1" dirty="0"/>
              <a:t>分享者的声音能触动人心，</a:t>
            </a:r>
          </a:p>
          <a:p>
            <a:pPr marL="0"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en-US" altLang="zh-CN" sz="2400" b="1" dirty="0"/>
              <a:t>    </a:t>
            </a:r>
            <a:r>
              <a:rPr lang="zh-CN" altLang="en-US" sz="2400" b="1" dirty="0"/>
              <a:t>在慕道友的心田撒下好种子。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87150" y="165188"/>
            <a:ext cx="8182057" cy="1193165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网络文字与宣传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（负责同工：林娜姐妹）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87150" y="1313800"/>
            <a:ext cx="7784758" cy="247142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400" b="1" dirty="0" err="1">
                <a:solidFill>
                  <a:srgbClr val="941225"/>
                </a:solidFill>
                <a:latin typeface="Microsoft YaHei" panose="020B0503020204020204" pitchFamily="34" charset="-122"/>
                <a:cs typeface="Microsoft JhengHei" panose="020B0604030504040204" charset="-120"/>
              </a:rPr>
              <a:t>教会宣传</a:t>
            </a:r>
            <a:r>
              <a:rPr lang="en-US" altLang="zh-CN" sz="2400" b="1" dirty="0">
                <a:solidFill>
                  <a:srgbClr val="941225"/>
                </a:solidFill>
                <a:latin typeface="Microsoft YaHei" panose="020B0503020204020204" pitchFamily="34" charset="-122"/>
                <a:cs typeface="Microsoft JhengHei" panose="020B0604030504040204" charset="-120"/>
              </a:rPr>
              <a:t>：</a:t>
            </a:r>
            <a:r>
              <a:rPr lang="zh-CN" altLang="en-US" sz="2400" b="1" dirty="0">
                <a:latin typeface="Microsoft YaHei" panose="020B0503020204020204" pitchFamily="34" charset="-122"/>
                <a:cs typeface="Microsoft JhengHei" panose="020B0604030504040204" charset="-120"/>
              </a:rPr>
              <a:t>传达媒体宣教异象，提供时下更多的</a:t>
            </a:r>
            <a:br>
              <a:rPr lang="en-MY" altLang="zh-CN" sz="2400" b="1" dirty="0">
                <a:latin typeface="Microsoft YaHei" panose="020B0503020204020204" pitchFamily="34" charset="-122"/>
                <a:cs typeface="Microsoft JhengHei" panose="020B0604030504040204" charset="-120"/>
              </a:rPr>
            </a:br>
            <a:r>
              <a:rPr lang="zh-CN" altLang="en-US" sz="2400" b="1" dirty="0">
                <a:latin typeface="Microsoft YaHei" panose="020B0503020204020204" pitchFamily="34" charset="-122"/>
                <a:cs typeface="Microsoft JhengHei" panose="020B0604030504040204" charset="-120"/>
              </a:rPr>
              <a:t>传福音管道。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JhengHei" panose="020B0604030504040204" charset="-120"/>
            </a:endParaRPr>
          </a:p>
          <a:p>
            <a:pPr algn="just"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latin typeface="Microsoft YaHei" panose="020B0503020204020204" pitchFamily="34" charset="-122"/>
                <a:cs typeface="Microsoft JhengHei" panose="020B0604030504040204" charset="-120"/>
              </a:rPr>
              <a:t>校园宣传：</a:t>
            </a:r>
            <a:r>
              <a:rPr lang="zh-CN" altLang="en-US" sz="2400" b="1" dirty="0"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提供媒体素养教育讲座，宣导及传递</a:t>
            </a:r>
            <a:br>
              <a:rPr lang="en-MY" altLang="zh-CN" sz="2400" b="1" dirty="0"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</a:br>
            <a:r>
              <a:rPr lang="zh-CN" altLang="en-US" sz="2400" b="1" dirty="0"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正确使用网络资讯，并预防手机瘾或电玩瘾等。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cs typeface="Microsoft JhengHei" panose="020B0604030504040204" charset="-120"/>
            </a:endParaRPr>
          </a:p>
        </p:txBody>
      </p:sp>
      <p:pic>
        <p:nvPicPr>
          <p:cNvPr id="7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6" y="3629297"/>
            <a:ext cx="4143891" cy="28353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618027567_1313095270855090_1414145186288613823_n"/>
          <p:cNvPicPr>
            <a:picLocks noChangeAspect="1"/>
          </p:cNvPicPr>
          <p:nvPr/>
        </p:nvPicPr>
        <p:blipFill>
          <a:blip r:embed="rId7"/>
          <a:srcRect t="31537" r="34528" b="11778"/>
          <a:stretch>
            <a:fillRect/>
          </a:stretch>
        </p:blipFill>
        <p:spPr>
          <a:xfrm>
            <a:off x="4006902" y="3921384"/>
            <a:ext cx="4210341" cy="27336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15937" y="541364"/>
            <a:ext cx="8161655" cy="87630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网络文字与宣传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（负责同工：林娜姐妹）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15936" y="1448035"/>
            <a:ext cx="7763091" cy="2461959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400" b="1" dirty="0">
                <a:solidFill>
                  <a:srgbClr val="941225"/>
                </a:solidFill>
                <a:latin typeface="Microsoft YaHei" panose="020B0503020204020204" pitchFamily="34" charset="-122"/>
                <a:cs typeface="+mj-ea"/>
                <a:sym typeface="+mn-ea"/>
              </a:rPr>
              <a:t>多媒体工作坊：</a:t>
            </a:r>
            <a:r>
              <a:rPr lang="zh-CN" altLang="en-US" sz="2400" b="1" dirty="0">
                <a:latin typeface="Microsoft YaHei" panose="020B0503020204020204" pitchFamily="34" charset="-122"/>
                <a:cs typeface="+mj-ea"/>
                <a:sym typeface="+mn-ea"/>
              </a:rPr>
              <a:t>教导弟兄姐妹善用手机进行剪辑、设计等技巧</a:t>
            </a:r>
            <a:r>
              <a:rPr lang="zh-CN" altLang="en-US" sz="2400" b="1" dirty="0">
                <a:latin typeface="Microsoft YaHei" panose="020B0503020204020204" pitchFamily="34" charset="-122"/>
                <a:sym typeface="+mn-ea"/>
              </a:rPr>
              <a:t>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r>
              <a:rPr lang="en-US" altLang="zh-CN" sz="2400" b="1" dirty="0">
                <a:solidFill>
                  <a:srgbClr val="941225"/>
                </a:solidFill>
                <a:latin typeface="Microsoft YaHei" panose="020B0503020204020204" pitchFamily="34" charset="-122"/>
                <a:cs typeface="+mj-ea"/>
                <a:sym typeface="+mn-ea"/>
              </a:rPr>
              <a:t>编写及编辑网站文字内容与文章</a:t>
            </a:r>
            <a:r>
              <a:rPr lang="zh-CN" altLang="en-US" sz="2400" b="1" dirty="0">
                <a:solidFill>
                  <a:srgbClr val="941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+mj-ea"/>
                <a:sym typeface="+mn-ea"/>
              </a:rPr>
              <a:t>，</a:t>
            </a:r>
            <a:r>
              <a:rPr lang="zh-CN" altLang="en-US" sz="2400" b="1" dirty="0">
                <a:solidFill>
                  <a:srgbClr val="941225"/>
                </a:solidFill>
                <a:latin typeface="Microsoft YaHei" panose="020B0503020204020204" pitchFamily="34" charset="-122"/>
                <a:cs typeface="+mj-ea"/>
              </a:rPr>
              <a:t>包括：</a:t>
            </a:r>
            <a:r>
              <a:rPr lang="en-US" altLang="zh-CN" sz="2400" b="1" dirty="0">
                <a:latin typeface="Microsoft YaHei" panose="020B0503020204020204" pitchFamily="34" charset="-122"/>
                <a:cs typeface="+mj-ea"/>
                <a:sym typeface="+mn-ea"/>
              </a:rPr>
              <a:t>FB</a:t>
            </a:r>
            <a:r>
              <a:rPr lang="zh-CN" altLang="en-US" sz="2400" b="1" dirty="0">
                <a:latin typeface="Microsoft YaHei" panose="020B0503020204020204" pitchFamily="34" charset="-122"/>
                <a:cs typeface="+mj-ea"/>
                <a:sym typeface="+mn-ea"/>
              </a:rPr>
              <a:t>、</a:t>
            </a:r>
            <a:r>
              <a:rPr lang="en-US" altLang="zh-CN" sz="2400" b="1" dirty="0">
                <a:latin typeface="Microsoft YaHei" panose="020B0503020204020204" pitchFamily="34" charset="-122"/>
                <a:cs typeface="+mj-ea"/>
                <a:sym typeface="+mn-ea"/>
              </a:rPr>
              <a:t>IG</a:t>
            </a:r>
            <a:r>
              <a:rPr lang="zh-CN" altLang="en-US" sz="2400" b="1" dirty="0">
                <a:latin typeface="Microsoft YaHei" panose="020B0503020204020204" pitchFamily="34" charset="-122"/>
                <a:cs typeface="+mj-ea"/>
                <a:sym typeface="+mn-ea"/>
              </a:rPr>
              <a:t>、各个网站等。</a:t>
            </a:r>
            <a:endParaRPr lang="zh-CN" altLang="en-US" sz="2400" b="1" dirty="0">
              <a:latin typeface="Microsoft YaHei" panose="020B0503020204020204" pitchFamily="34" charset="-122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+mj-ea"/>
            </a:endParaRPr>
          </a:p>
          <a:p>
            <a:pPr marL="0" indent="0" algn="just">
              <a:buNone/>
            </a:pP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+mj-ea"/>
            </a:endParaRPr>
          </a:p>
        </p:txBody>
      </p:sp>
      <p:pic>
        <p:nvPicPr>
          <p:cNvPr id="12" name="图片 11" descr="Vector Smart Objec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879" y="3349287"/>
            <a:ext cx="445294" cy="608648"/>
          </a:xfrm>
          <a:prstGeom prst="rect">
            <a:avLst/>
          </a:prstGeom>
        </p:spPr>
      </p:pic>
      <p:pic>
        <p:nvPicPr>
          <p:cNvPr id="13" name="图片 12" descr="Vector Smart Objec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314" y="2914728"/>
            <a:ext cx="445500" cy="606416"/>
          </a:xfrm>
          <a:prstGeom prst="rect">
            <a:avLst/>
          </a:prstGeom>
        </p:spPr>
      </p:pic>
      <p:pic>
        <p:nvPicPr>
          <p:cNvPr id="15" name="图片 14" descr="Vector Smart Object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86292" y="3765233"/>
            <a:ext cx="561499" cy="789623"/>
          </a:xfrm>
          <a:prstGeom prst="rect">
            <a:avLst/>
          </a:prstGeom>
        </p:spPr>
      </p:pic>
      <p:pic>
        <p:nvPicPr>
          <p:cNvPr id="7" name="图片 6" descr="we-tof 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32" y="4385918"/>
            <a:ext cx="1656874" cy="1930718"/>
          </a:xfrm>
          <a:prstGeom prst="rect">
            <a:avLst/>
          </a:prstGeom>
        </p:spPr>
      </p:pic>
      <p:pic>
        <p:nvPicPr>
          <p:cNvPr id="9" name="图片 8" descr="yunitongxi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0063" y="4249799"/>
            <a:ext cx="2197418" cy="19583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60375" y="240030"/>
            <a:ext cx="8226425" cy="152781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网络文字与宣传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（负责同工：林娜姐妹）</a:t>
            </a: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7200" y="1489813"/>
            <a:ext cx="8334632" cy="2421101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700" b="1" dirty="0">
                <a:solidFill>
                  <a:srgbClr val="941225"/>
                </a:solidFill>
                <a:latin typeface="Microsoft YaHei" panose="020B0503020204020204" pitchFamily="34" charset="-122"/>
                <a:cs typeface="+mj-ea"/>
                <a:sym typeface="+mn-ea"/>
              </a:rPr>
              <a:t>代祷事项：</a:t>
            </a:r>
            <a:endParaRPr lang="en-US" altLang="zh-CN" sz="2700" b="1" dirty="0">
              <a:solidFill>
                <a:srgbClr val="941225"/>
              </a:solidFill>
              <a:latin typeface="Microsoft YaHei" panose="020B0503020204020204" pitchFamily="34" charset="-122"/>
              <a:cs typeface="+mj-ea"/>
            </a:endParaRP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latin typeface="Microsoft YaHei" panose="020B0503020204020204" pitchFamily="34" charset="-122"/>
                <a:cs typeface="+mj-ea"/>
                <a:sym typeface="+mn-ea"/>
              </a:rPr>
              <a:t>愿上传在网站和社交平台的文章，能触及更多需要者。</a:t>
            </a: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latin typeface="Microsoft YaHei" panose="020B0503020204020204" pitchFamily="34" charset="-122"/>
                <a:cs typeface="+mj-ea"/>
                <a:sym typeface="+mn-ea"/>
              </a:rPr>
              <a:t>有更多机会接触校园及教会团契，并给予媒体素养教导和分享。</a:t>
            </a:r>
            <a:endParaRPr lang="zh-CN" altLang="en-US" sz="15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57200" y="3795219"/>
            <a:ext cx="3410465" cy="2421102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955" indent="-401955" algn="just">
              <a:buFont typeface="+mj-lt"/>
              <a:buAutoNum type="arabicPeriod" startAt="3"/>
            </a:pPr>
            <a:r>
              <a:rPr lang="zh-CN" altLang="en-US" sz="2400" b="1" dirty="0">
                <a:latin typeface="Microsoft YaHei" panose="020B0503020204020204" pitchFamily="34" charset="-122"/>
                <a:cs typeface="+mj-ea"/>
                <a:sym typeface="+mn-ea"/>
              </a:rPr>
              <a:t>有智慧预备和教导多媒体工作坊。</a:t>
            </a:r>
            <a:endParaRPr lang="zh-CN" altLang="en-US" sz="15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20314" y="53446"/>
            <a:ext cx="8307705" cy="150876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100" dirty="0">
                <a:solidFill>
                  <a:srgbClr val="941225"/>
                </a:solidFill>
                <a:sym typeface="+mn-ea"/>
              </a:rPr>
              <a:t>（林佳锦姐妹、许方瑜姐妹）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20314" y="1172211"/>
            <a:ext cx="8596038" cy="30651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sym typeface="+mn-ea"/>
              </a:rPr>
              <a:t>支援年会各部和教会：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协助设计海报、漫画绘制等。</a:t>
            </a:r>
          </a:p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动画制作：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圣经故事、媒体品格素养、动漫福音单张等。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  <p:pic>
        <p:nvPicPr>
          <p:cNvPr id="9" name="图片 8" descr="2026年少年主日海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89" y="2541270"/>
            <a:ext cx="2957313" cy="4183142"/>
          </a:xfrm>
          <a:prstGeom prst="rect">
            <a:avLst/>
          </a:prstGeom>
        </p:spPr>
      </p:pic>
      <p:pic>
        <p:nvPicPr>
          <p:cNvPr id="10" name="图片 9" descr="2026年中老年人关怀事工 edi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798" y="2541270"/>
            <a:ext cx="4174185" cy="2348254"/>
          </a:xfrm>
          <a:prstGeom prst="rect">
            <a:avLst/>
          </a:prstGeom>
        </p:spPr>
      </p:pic>
      <p:pic>
        <p:nvPicPr>
          <p:cNvPr id="11" name="图片 10" descr="2026年9月 每日活水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3372" y="4957683"/>
            <a:ext cx="3140782" cy="1766729"/>
          </a:xfrm>
          <a:prstGeom prst="rect">
            <a:avLst/>
          </a:prstGeom>
        </p:spPr>
      </p:pic>
      <p:pic>
        <p:nvPicPr>
          <p:cNvPr id="13" name="图片 12" descr="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0689" y="4953616"/>
            <a:ext cx="1770796" cy="1770796"/>
          </a:xfrm>
          <a:prstGeom prst="rect">
            <a:avLst/>
          </a:prstGeom>
        </p:spPr>
      </p:pic>
      <p:pic>
        <p:nvPicPr>
          <p:cNvPr id="15" name="图片 14" descr="09"/>
          <p:cNvPicPr>
            <a:picLocks noChangeAspect="1"/>
          </p:cNvPicPr>
          <p:nvPr/>
        </p:nvPicPr>
        <p:blipFill>
          <a:blip r:embed="rId10"/>
          <a:srcRect t="21130" b="33454"/>
          <a:stretch>
            <a:fillRect/>
          </a:stretch>
        </p:blipFill>
        <p:spPr>
          <a:xfrm>
            <a:off x="171489" y="2466015"/>
            <a:ext cx="3372514" cy="3317060"/>
          </a:xfrm>
          <a:prstGeom prst="rect">
            <a:avLst/>
          </a:prstGeom>
        </p:spPr>
      </p:pic>
      <p:pic>
        <p:nvPicPr>
          <p:cNvPr id="14" name="图片 13" descr="17"/>
          <p:cNvPicPr>
            <a:picLocks noChangeAspect="1"/>
          </p:cNvPicPr>
          <p:nvPr/>
        </p:nvPicPr>
        <p:blipFill>
          <a:blip r:embed="rId11"/>
          <a:srcRect t="17704" b="32667"/>
          <a:stretch>
            <a:fillRect/>
          </a:stretch>
        </p:blipFill>
        <p:spPr>
          <a:xfrm>
            <a:off x="1789597" y="3442050"/>
            <a:ext cx="3094332" cy="3326423"/>
          </a:xfrm>
          <a:prstGeom prst="rect">
            <a:avLst/>
          </a:prstGeom>
        </p:spPr>
      </p:pic>
      <p:pic>
        <p:nvPicPr>
          <p:cNvPr id="16" name="图片 15" descr="18"/>
          <p:cNvPicPr>
            <a:picLocks noChangeAspect="1"/>
          </p:cNvPicPr>
          <p:nvPr/>
        </p:nvPicPr>
        <p:blipFill>
          <a:blip r:embed="rId12"/>
          <a:srcRect t="21083" b="29491"/>
          <a:stretch>
            <a:fillRect/>
          </a:stretch>
        </p:blipFill>
        <p:spPr>
          <a:xfrm>
            <a:off x="3863290" y="2462440"/>
            <a:ext cx="3102286" cy="3320635"/>
          </a:xfrm>
          <a:prstGeom prst="rect">
            <a:avLst/>
          </a:prstGeom>
        </p:spPr>
      </p:pic>
      <p:pic>
        <p:nvPicPr>
          <p:cNvPr id="17" name="图片 16" descr="20"/>
          <p:cNvPicPr>
            <a:picLocks noChangeAspect="1"/>
          </p:cNvPicPr>
          <p:nvPr/>
        </p:nvPicPr>
        <p:blipFill>
          <a:blip r:embed="rId13"/>
          <a:srcRect t="28620" b="26269"/>
          <a:stretch>
            <a:fillRect/>
          </a:stretch>
        </p:blipFill>
        <p:spPr>
          <a:xfrm>
            <a:off x="5533352" y="3442050"/>
            <a:ext cx="3395356" cy="331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1191" y="149939"/>
            <a:ext cx="8218805" cy="138938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100" dirty="0">
                <a:solidFill>
                  <a:srgbClr val="941225"/>
                </a:solidFill>
                <a:sym typeface="+mn-ea"/>
              </a:rPr>
              <a:t>（林佳锦姐妹、许方瑜姐妹）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17051" y="1370171"/>
            <a:ext cx="8679815" cy="440245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sym typeface="+mn-ea"/>
              </a:rPr>
              <a:t>平面设计：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各个平台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/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活动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/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产品宣传、多个社群媒体账号内容、教会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PPT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背景模板、乐芙美图等。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  <p:pic>
        <p:nvPicPr>
          <p:cNvPr id="15" name="图片 14" descr="少团信仰讲座-以牙还牙还是以德报怨？poster 20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51" y="2749599"/>
            <a:ext cx="2854849" cy="4022963"/>
          </a:xfrm>
          <a:prstGeom prst="rect">
            <a:avLst/>
          </a:prstGeom>
        </p:spPr>
      </p:pic>
      <p:pic>
        <p:nvPicPr>
          <p:cNvPr id="7" name="图片 6" descr="260218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701" y="3286108"/>
            <a:ext cx="2668731" cy="33371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55" y="3634796"/>
            <a:ext cx="2875848" cy="28758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祈克果——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239" y="3581386"/>
            <a:ext cx="2516622" cy="3121229"/>
          </a:xfrm>
          <a:prstGeom prst="rect">
            <a:avLst/>
          </a:prstGeom>
        </p:spPr>
      </p:pic>
      <p:pic>
        <p:nvPicPr>
          <p:cNvPr id="11" name="图片 10" descr="升天日 1080x19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990" y="2469308"/>
            <a:ext cx="2421818" cy="4305858"/>
          </a:xfrm>
          <a:prstGeom prst="rect">
            <a:avLst/>
          </a:prstGeom>
        </p:spPr>
      </p:pic>
      <p:pic>
        <p:nvPicPr>
          <p:cNvPr id="13" name="图片 12" descr="信心旅人_ba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12" y="2469308"/>
            <a:ext cx="4465862" cy="17866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2月——你在网络有礼貌吗？(900-x-50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92" y="5082506"/>
            <a:ext cx="3099489" cy="172161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3950" y="205114"/>
            <a:ext cx="8227695" cy="125476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100" dirty="0">
                <a:solidFill>
                  <a:srgbClr val="941225"/>
                </a:solidFill>
                <a:sym typeface="+mn-ea"/>
              </a:rPr>
              <a:t>（林佳锦姐妹、许方瑜姐妹）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73950" y="1459874"/>
            <a:ext cx="5911754" cy="4106133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>
                <a:solidFill>
                  <a:srgbClr val="941225"/>
                </a:solidFill>
                <a:latin typeface="Microsoft YaHei" panose="020B0503020204020204" pitchFamily="34" charset="-122"/>
                <a:sym typeface="+mn-ea"/>
              </a:rPr>
              <a:t>代祷事项：</a:t>
            </a:r>
            <a:endParaRPr lang="zh-CN" altLang="en-US" sz="2800" b="1" dirty="0">
              <a:solidFill>
                <a:srgbClr val="941225"/>
              </a:solidFill>
              <a:latin typeface="Microsoft YaHei" panose="020B0503020204020204" pitchFamily="34" charset="-122"/>
            </a:endParaRP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  <a:t>为同工有智慧、创意和属灵的敏锐感来绘制每个作品。</a:t>
            </a: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  <a:t>愿这些被传播出去的作品都能触动</a:t>
            </a:r>
            <a:br>
              <a:rPr lang="en-MY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</a:b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  <a:t>人心，达到安慰和提醒的效果。</a:t>
            </a: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  <a:t>有更多喜爱绘画和设计的青少年，</a:t>
            </a:r>
            <a:br>
              <a:rPr lang="en-MY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</a:b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  <a:t>善用恩赐成为神国大将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cs typeface="+mj-ea"/>
                <a:sym typeface="+mn-ea"/>
              </a:rPr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10059" y="1238885"/>
            <a:ext cx="4530695" cy="1590812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更新与维护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本部现有的网站、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APP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、社交媒体账号等。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2740" y="-635"/>
            <a:ext cx="8008139" cy="123952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br>
              <a:rPr lang="zh-CN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  <p:pic>
        <p:nvPicPr>
          <p:cNvPr id="6" name="图片 5" descr="Yam+ 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769" y="2400931"/>
            <a:ext cx="4492465" cy="3369349"/>
          </a:xfrm>
          <a:prstGeom prst="rect">
            <a:avLst/>
          </a:prstGeom>
        </p:spPr>
      </p:pic>
      <p:pic>
        <p:nvPicPr>
          <p:cNvPr id="15" name="图片 14" descr="20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74" y="3169448"/>
            <a:ext cx="5125491" cy="2883089"/>
          </a:xfrm>
          <a:prstGeom prst="rect">
            <a:avLst/>
          </a:prstGeom>
        </p:spPr>
      </p:pic>
      <p:pic>
        <p:nvPicPr>
          <p:cNvPr id="5" name="图片 4" descr="2022 1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9769" y="3922797"/>
            <a:ext cx="4926597" cy="2771179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587" y="714455"/>
            <a:ext cx="1277779" cy="1277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127157" y="1238686"/>
            <a:ext cx="4856205" cy="5490210"/>
          </a:xfrm>
          <a:prstGeom prst="rect">
            <a:avLst/>
          </a:prstGeom>
        </p:spPr>
        <p:txBody>
          <a:bodyPr vert="horz" lIns="67500" tIns="35100" rIns="67500" bIns="35100" rtlCol="0"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技术支援年会各部，包括：</a:t>
            </a:r>
            <a:br>
              <a:rPr lang="en-MY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</a:b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直播活动、编写有声书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网站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资料库系统等。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JhengHei" panose="020B0604030504040204" charset="-120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与年会各部配合维护各部的网页，包括：</a:t>
            </a:r>
            <a:br>
              <a:rPr lang="en-MY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</a:b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家庭与辅导部、宣教部、文字事业部的网站等。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cs typeface="Microsoft JhengHei" panose="020B0604030504040204" charset="-120"/>
              <a:sym typeface="+mn-ea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处理电脑技术问题、教导多媒体课程，如：</a:t>
            </a:r>
            <a:br>
              <a:rPr lang="en-US" altLang="zh-CN" sz="24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</a:b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年会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ZOOM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云会议室管理、</a:t>
            </a:r>
            <a:br>
              <a:rPr lang="en-MY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</a:b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cs typeface="Microsoft JhengHei" panose="020B0604030504040204" charset="-120"/>
                <a:sym typeface="+mn-ea"/>
              </a:rPr>
              <a:t>音响控制课程等。</a:t>
            </a: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2740" y="-635"/>
            <a:ext cx="8008139" cy="123952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br>
              <a:rPr lang="zh-CN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creenshot (562)"/>
          <p:cNvPicPr>
            <a:picLocks noChangeAspect="1"/>
          </p:cNvPicPr>
          <p:nvPr/>
        </p:nvPicPr>
        <p:blipFill>
          <a:blip r:embed="rId4"/>
          <a:srcRect l="12499" r="12499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5025" y="382764"/>
            <a:ext cx="1538288" cy="1538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77730" y="1497330"/>
            <a:ext cx="4850027" cy="486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zh-CN" alt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代祷事项：</a:t>
            </a:r>
            <a:endParaRPr lang="zh-CN" altLang="en-US" sz="2700" b="1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386080" indent="-386080" algn="just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愿同工们有智慧编写和管理</a:t>
            </a:r>
            <a:br>
              <a:rPr lang="en-MY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各网站、社交平台、手机应用程式等。</a:t>
            </a:r>
          </a:p>
          <a:p>
            <a:pPr marL="386080" indent="-386080" algn="just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求神保守这些网站和平台，</a:t>
            </a:r>
            <a:br>
              <a:rPr lang="en-MY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不受恶者侵略，能正常运作。</a:t>
            </a:r>
          </a:p>
          <a:p>
            <a:pPr marL="386080" indent="-386080" algn="just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借这些管道，将福音种子散播在网友的心田，预备他们的心成为好土，早日得着基督救恩。</a:t>
            </a: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2740" y="-635"/>
            <a:ext cx="8008139" cy="123952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br>
              <a:rPr lang="zh-CN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ovie-1920 x 10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3865"/>
            <a:ext cx="9144000" cy="51441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67360" y="967105"/>
            <a:ext cx="8209280" cy="108331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4500" dirty="0">
                <a:solidFill>
                  <a:srgbClr val="C00000"/>
                </a:solidFill>
                <a:sym typeface="+mn-ea"/>
              </a:rPr>
              <a:t>媒体宣教的使命</a:t>
            </a:r>
            <a:r>
              <a:rPr lang="en-US" altLang="zh-CN" sz="4500" dirty="0">
                <a:solidFill>
                  <a:srgbClr val="C00000"/>
                </a:solidFill>
                <a:sym typeface="+mn-ea"/>
              </a:rPr>
              <a:t> </a:t>
            </a:r>
            <a:r>
              <a:rPr lang="zh-CN" altLang="en-US" sz="3000" dirty="0">
                <a:solidFill>
                  <a:srgbClr val="7E6000"/>
                </a:solidFill>
                <a:sym typeface="+mn-ea"/>
              </a:rPr>
              <a:t>为自己祷告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2828" y="2048130"/>
            <a:ext cx="7478344" cy="383603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6080" indent="-386080" algn="just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rgbClr val="7E6000"/>
                </a:solidFill>
                <a:sym typeface="+mn-ea"/>
              </a:rPr>
              <a:t>身为媒体使用者的我们，都能善用网络和资讯。</a:t>
            </a:r>
          </a:p>
          <a:p>
            <a:pPr marL="386080" indent="-386080" algn="just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rgbClr val="7E6000"/>
                </a:solidFill>
                <a:sym typeface="+mn-ea"/>
              </a:rPr>
              <a:t>恳求主让我们有能力和智慧，分辨和提防每天</a:t>
            </a:r>
            <a:br>
              <a:rPr lang="en-MY" altLang="zh-CN" sz="2400" b="1" dirty="0">
                <a:solidFill>
                  <a:srgbClr val="7E6000"/>
                </a:solidFill>
                <a:sym typeface="+mn-ea"/>
              </a:rPr>
            </a:br>
            <a:r>
              <a:rPr lang="zh-CN" altLang="en-US" sz="2400" b="1" dirty="0">
                <a:solidFill>
                  <a:srgbClr val="7E6000"/>
                </a:solidFill>
                <a:sym typeface="+mn-ea"/>
              </a:rPr>
              <a:t>所接收的资讯，特别是不符合圣经教导的价值观。</a:t>
            </a:r>
          </a:p>
          <a:p>
            <a:pPr marL="386080" indent="-386080" algn="just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rgbClr val="7E6000"/>
                </a:solidFill>
                <a:sym typeface="+mn-ea"/>
              </a:rPr>
              <a:t>透过网络媒体，让我们成为基督的见证，使神国因我们得彰显、被拓展！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" y="872117"/>
            <a:ext cx="2205038" cy="2205038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27036" y="1097307"/>
            <a:ext cx="1687354" cy="1687354"/>
          </a:xfrm>
          <a:prstGeom prst="rect">
            <a:avLst/>
          </a:prstGeom>
        </p:spPr>
      </p:pic>
      <p:pic>
        <p:nvPicPr>
          <p:cNvPr id="7" name="图片 6" descr="2026 b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13674"/>
            <a:ext cx="9144000" cy="5144326"/>
          </a:xfrm>
          <a:prstGeom prst="rect">
            <a:avLst/>
          </a:prstGeom>
        </p:spPr>
      </p:pic>
      <p:sp>
        <p:nvSpPr>
          <p:cNvPr id="5" name="左箭头 4"/>
          <p:cNvSpPr/>
          <p:nvPr/>
        </p:nvSpPr>
        <p:spPr>
          <a:xfrm flipH="1">
            <a:off x="4142422" y="1495799"/>
            <a:ext cx="2817495" cy="841534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 flipH="1">
            <a:off x="4170521" y="1704396"/>
            <a:ext cx="2474119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100" b="1"/>
              <a:t>欢迎扫码了解更多</a:t>
            </a:r>
          </a:p>
        </p:txBody>
      </p:sp>
      <p:sp>
        <p:nvSpPr>
          <p:cNvPr id="11" name="左箭头 10"/>
          <p:cNvSpPr/>
          <p:nvPr>
            <p:custDataLst>
              <p:tags r:id="rId2"/>
            </p:custDataLst>
          </p:nvPr>
        </p:nvSpPr>
        <p:spPr>
          <a:xfrm flipH="1">
            <a:off x="388620" y="4223862"/>
            <a:ext cx="2205038" cy="841534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90525" y="4430078"/>
            <a:ext cx="2474119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100" b="1"/>
              <a:t>支持媒体宣教</a:t>
            </a:r>
          </a:p>
        </p:txBody>
      </p:sp>
      <p:pic>
        <p:nvPicPr>
          <p:cNvPr id="3" name="图片 2" descr="SPay DuitNow IC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44" y="3429000"/>
            <a:ext cx="2267585" cy="32073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宗旨"/>
          <p:cNvPicPr>
            <a:picLocks noChangeAspect="1"/>
          </p:cNvPicPr>
          <p:nvPr/>
        </p:nvPicPr>
        <p:blipFill>
          <a:blip r:embed="rId2"/>
          <a:srcRect l="2236"/>
          <a:stretch>
            <a:fillRect/>
          </a:stretch>
        </p:blipFill>
        <p:spPr>
          <a:xfrm>
            <a:off x="6178" y="1343797"/>
            <a:ext cx="9137822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 b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14024"/>
            <a:ext cx="9144476" cy="5143976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4805" y="1260634"/>
            <a:ext cx="8112443" cy="768668"/>
          </a:xfrm>
        </p:spPr>
        <p:txBody>
          <a:bodyPr>
            <a:noAutofit/>
          </a:bodyPr>
          <a:lstStyle/>
          <a:p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我们的事工：媒体宣教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44805" y="1956435"/>
            <a:ext cx="8112443" cy="3569494"/>
          </a:xfrm>
        </p:spPr>
        <p:txBody>
          <a:bodyPr anchor="ctr" anchorCtr="0">
            <a:normAutofit/>
          </a:bodyPr>
          <a:lstStyle/>
          <a:p>
            <a:pPr marL="557530" indent="-557530">
              <a:lnSpc>
                <a:spcPct val="170000"/>
              </a:lnSpc>
              <a:buAutoNum type="arabicPeriod"/>
            </a:pPr>
            <a:r>
              <a:rPr lang="zh-CN" altLang="en-US" sz="33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</a:rPr>
              <a:t>支援年会各部</a:t>
            </a:r>
          </a:p>
          <a:p>
            <a:pPr marL="557530" indent="-557530">
              <a:lnSpc>
                <a:spcPct val="170000"/>
              </a:lnSpc>
              <a:buAutoNum type="arabicPeriod"/>
            </a:pPr>
            <a:r>
              <a:rPr lang="zh-CN" altLang="en-US" sz="33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  <a:sym typeface="+mn-ea"/>
              </a:rPr>
              <a:t>网页及社交媒体平台营运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zh-CN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  <a:sym typeface="+mn-ea"/>
              </a:rPr>
              <a:t>【网站与社媒账号管理、影音制作</a:t>
            </a:r>
            <a:r>
              <a:rPr lang="zh-CN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</a:rPr>
              <a:t>、</a:t>
            </a:r>
          </a:p>
          <a:p>
            <a:pPr marL="0" indent="342900">
              <a:lnSpc>
                <a:spcPct val="90000"/>
              </a:lnSpc>
              <a:buNone/>
            </a:pPr>
            <a:r>
              <a:rPr lang="zh-CN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</a:rPr>
              <a:t> </a:t>
            </a:r>
            <a:r>
              <a:rPr lang="en-US" altLang="zh-CN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</a:rPr>
              <a:t>  </a:t>
            </a:r>
            <a:r>
              <a:rPr lang="zh-CN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</a:rPr>
              <a:t>设计与动画漫画、文字</a:t>
            </a:r>
            <a:r>
              <a:rPr lang="zh-CN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 panose="020B0604030504040204" charset="-120"/>
                <a:sym typeface="+mn-ea"/>
              </a:rPr>
              <a:t>与宣传】</a:t>
            </a:r>
          </a:p>
        </p:txBody>
      </p:sp>
      <p:cxnSp>
        <p:nvCxnSpPr>
          <p:cNvPr id="9" name="Straight Connector 8"/>
          <p:cNvCxnSpPr/>
          <p:nvPr>
            <p:custDataLst>
              <p:tags r:id="rId3"/>
            </p:custDataLst>
          </p:nvPr>
        </p:nvCxnSpPr>
        <p:spPr>
          <a:xfrm flipV="1">
            <a:off x="386239" y="2026444"/>
            <a:ext cx="8475345" cy="2858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/>
        </p:nvSpPr>
        <p:spPr>
          <a:xfrm>
            <a:off x="4243705" y="1119505"/>
            <a:ext cx="4901565" cy="3449320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025" b="1" spc="113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</a:rPr>
              <a:t>主任：</a:t>
            </a:r>
            <a:r>
              <a:rPr lang="zh-CN" altLang="en-US" sz="2025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</a:rPr>
              <a:t>刘婷婷姐妹</a:t>
            </a: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025" b="1" spc="113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</a:rPr>
              <a:t>影音制作：</a:t>
            </a:r>
          </a:p>
          <a:p>
            <a:pPr marL="173355" indent="0" defTabSz="685800">
              <a:lnSpc>
                <a:spcPct val="100000"/>
              </a:lnSpc>
              <a:spcAft>
                <a:spcPts val="750"/>
              </a:spcAft>
              <a:buNone/>
              <a:defRPr/>
            </a:pP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陈重均弟兄</a:t>
            </a:r>
            <a:r>
              <a:rPr lang="en-US" altLang="zh-CN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 </a:t>
            </a: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陈施彤姐妹</a:t>
            </a:r>
            <a:r>
              <a:rPr lang="en-US" altLang="zh-CN" sz="2025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</a:rPr>
              <a:t> </a:t>
            </a: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陈祯翠姐妹</a:t>
            </a: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025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sym typeface="+mn-ea"/>
              </a:rPr>
              <a:t>设计与文宣：</a:t>
            </a:r>
          </a:p>
          <a:p>
            <a:pPr marL="0" indent="173355" defTabSz="685800">
              <a:lnSpc>
                <a:spcPct val="100000"/>
              </a:lnSpc>
              <a:spcAft>
                <a:spcPts val="750"/>
              </a:spcAft>
              <a:buNone/>
              <a:defRPr/>
            </a:pP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林佳锦姐妹</a:t>
            </a:r>
            <a:r>
              <a:rPr lang="en-US" altLang="zh-CN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 </a:t>
            </a: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许方瑜姐妹</a:t>
            </a:r>
            <a:r>
              <a:rPr lang="en-US" altLang="zh-CN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 </a:t>
            </a: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林娜姐妹</a:t>
            </a:r>
            <a:endParaRPr lang="zh-CN" altLang="en-US" b="1" spc="113" dirty="0">
              <a:solidFill>
                <a:srgbClr val="FFFFFF"/>
              </a:solidFill>
              <a:latin typeface="Microsoft YaHei" panose="020B0503020204020204" pitchFamily="34" charset="-122"/>
            </a:endParaRP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025" b="1" spc="113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sym typeface="+mn-ea"/>
              </a:rPr>
              <a:t>平台维护与开发：</a:t>
            </a:r>
            <a:r>
              <a:rPr lang="en-US" altLang="zh-CN" sz="2025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   </a:t>
            </a:r>
          </a:p>
          <a:p>
            <a:pPr marL="0" indent="173355" defTabSz="685800">
              <a:lnSpc>
                <a:spcPct val="100000"/>
              </a:lnSpc>
              <a:spcAft>
                <a:spcPts val="750"/>
              </a:spcAft>
              <a:buNone/>
              <a:defRPr/>
            </a:pPr>
            <a:r>
              <a:rPr lang="zh-CN" altLang="en-US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梁一花姐妹</a:t>
            </a:r>
            <a:r>
              <a:rPr lang="en-US" altLang="zh-CN" sz="2025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 </a:t>
            </a:r>
            <a:r>
              <a:rPr lang="zh-CN" altLang="en-US" sz="2025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林景鸿弟兄</a:t>
            </a:r>
            <a:r>
              <a:rPr lang="en-US" altLang="zh-CN" sz="2025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 </a:t>
            </a:r>
            <a:r>
              <a:rPr lang="zh-CN" altLang="en-US" sz="2025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sym typeface="+mn-ea"/>
              </a:rPr>
              <a:t>许定凯弟兄</a:t>
            </a:r>
            <a:endParaRPr lang="zh-CN" altLang="en-US" sz="2025" b="1" spc="113" dirty="0"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2395" y="4892992"/>
            <a:ext cx="5184775" cy="20955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206692" y="5024437"/>
            <a:ext cx="8112443" cy="768668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defTabSz="685800">
              <a:defRPr/>
            </a:pPr>
            <a:r>
              <a:rPr lang="zh-CN" altLang="en-US" sz="4500" spc="225" dirty="0"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latin typeface="Microsoft YaHei" panose="020B0503020204020204" pitchFamily="34" charset="-122"/>
              </a:rPr>
              <a:t>我们的</a:t>
            </a:r>
            <a:r>
              <a:rPr lang="zh-CN" altLang="en-US" sz="4650" spc="225" dirty="0"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latin typeface="Microsoft YaHei" panose="020B0503020204020204" pitchFamily="34" charset="-122"/>
              </a:rPr>
              <a:t>团队</a:t>
            </a: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224896" y="798830"/>
            <a:ext cx="4130040" cy="39836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主席：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刘向平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牧师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副主席：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刘本煌牧师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文书：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许定莉传道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财政：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刘世彬姐妹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查账：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詹家恩弟兄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部员：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林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燕牧师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黄传腾牧师</a:t>
            </a:r>
          </a:p>
          <a:p>
            <a:pPr marL="257175" indent="774700" algn="just">
              <a:buNone/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翁新兴牧师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王凯麟弟兄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257175" lvl="1" indent="774700" algn="just">
              <a:buNone/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张锦航弟兄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曾健丰弟兄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 marL="257175" lvl="1" indent="774700" algn="just">
              <a:buNone/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方友其弟兄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钟增祥弟兄</a:t>
            </a:r>
          </a:p>
          <a:p>
            <a:pPr marL="257175" lvl="1" indent="774700" algn="just">
              <a:buNone/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黄道昌弟兄【按职】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0987" y="1939290"/>
            <a:ext cx="8552974" cy="26194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388620" y="1140619"/>
            <a:ext cx="8112443" cy="768668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defTabSz="685800">
              <a:defRPr/>
            </a:pPr>
            <a:r>
              <a:rPr lang="zh-CN" altLang="en-US" sz="4500" spc="225" dirty="0"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latin typeface="Microsoft YaHei" panose="020B0503020204020204" pitchFamily="34" charset="-122"/>
              </a:rPr>
              <a:t>我们的</a:t>
            </a:r>
            <a:r>
              <a:rPr lang="zh-CN" altLang="en-US" sz="4650" spc="225" dirty="0"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latin typeface="Microsoft YaHei" panose="020B0503020204020204" pitchFamily="34" charset="-122"/>
              </a:rPr>
              <a:t>团队</a:t>
            </a:r>
          </a:p>
        </p:txBody>
      </p:sp>
      <p:sp>
        <p:nvSpPr>
          <p:cNvPr id="6" name="文本框 4"/>
          <p:cNvSpPr txBox="1"/>
          <p:nvPr>
            <p:custDataLst>
              <p:tags r:id="rId2"/>
            </p:custDataLst>
          </p:nvPr>
        </p:nvSpPr>
        <p:spPr>
          <a:xfrm>
            <a:off x="372427" y="1783557"/>
            <a:ext cx="8045768" cy="29951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>
                <a:solidFill>
                  <a:schemeClr val="accent3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代祷事项：</a:t>
            </a:r>
            <a:endParaRPr lang="zh-CN" altLang="en-US" sz="3000" b="1" spc="113" dirty="0">
              <a:solidFill>
                <a:schemeClr val="accent3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6080" indent="-386080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000" b="1" spc="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主有密切的关系，与人有美好的团契。</a:t>
            </a:r>
          </a:p>
          <a:p>
            <a:pPr marL="386080" indent="-386080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在事工的执行与推展中，由主掌权；</a:t>
            </a: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有国度异象，同感一灵，殷勤做主工。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41020" y="121883"/>
            <a:ext cx="8141970" cy="169545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（陈重均弟兄、陈施彤姐妹、陈祯翠姐妹）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41655" y="1262806"/>
            <a:ext cx="8141335" cy="413448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支援年会各部：</a:t>
            </a:r>
            <a:r>
              <a:rPr lang="zh-CN" altLang="en-US" sz="2400" b="1" dirty="0">
                <a:sym typeface="+mn-ea"/>
              </a:rPr>
              <a:t>声音及画面录制、直播活动、宣传片、活动拍摄及剪辑等。</a:t>
            </a:r>
            <a:endParaRPr lang="en-US" altLang="zh-CN" sz="2400" b="1" dirty="0">
              <a:sym typeface="+mn-ea"/>
            </a:endParaRPr>
          </a:p>
          <a:p>
            <a:pPr marL="0" indent="0" algn="just">
              <a:buNone/>
            </a:pPr>
            <a:endParaRPr lang="en-US" altLang="zh-CN" sz="2100" b="1" dirty="0">
              <a:sym typeface="+mn-ea"/>
            </a:endParaRP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11" y="3836337"/>
            <a:ext cx="4113789" cy="30864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0405"/>
            <a:ext cx="4726459" cy="3547258"/>
          </a:xfrm>
          <a:prstGeom prst="rect">
            <a:avLst/>
          </a:prstGeom>
        </p:spPr>
      </p:pic>
      <p:pic>
        <p:nvPicPr>
          <p:cNvPr id="12" name="图片 8" descr="IMG_E03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851" y="2539985"/>
            <a:ext cx="3772535" cy="2122805"/>
          </a:xfrm>
          <a:prstGeom prst="rect">
            <a:avLst/>
          </a:prstGeom>
        </p:spPr>
      </p:pic>
      <p:pic>
        <p:nvPicPr>
          <p:cNvPr id="13" name="图片 10" descr="IMG_65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356" y="4293973"/>
            <a:ext cx="3844981" cy="256402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7"/>
          <a:stretch>
            <a:fillRect/>
          </a:stretch>
        </p:blipFill>
        <p:spPr>
          <a:xfrm>
            <a:off x="2645356" y="2417647"/>
            <a:ext cx="3177430" cy="291456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19497" y="190729"/>
            <a:ext cx="8226425" cy="160020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（陈重均弟兄、陈施彤姐妹、陈祯翠姐妹）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18862" y="1442315"/>
            <a:ext cx="8496540" cy="160020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各类音视频节目制作：</a:t>
            </a:r>
            <a:r>
              <a:rPr lang="zh-CN" altLang="en-US" sz="2400" b="1" dirty="0">
                <a:sym typeface="+mn-ea"/>
              </a:rPr>
              <a:t>见证分享、信仰探讨、圣经教导等。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400" b="1" dirty="0">
                <a:solidFill>
                  <a:srgbClr val="595959"/>
                </a:solidFill>
                <a:sym typeface="+mn-ea"/>
              </a:rPr>
              <a:t>与年会各部合作，开发不同灵命程度的信仰栽培系列节目。</a:t>
            </a:r>
          </a:p>
        </p:txBody>
      </p:sp>
      <p:pic>
        <p:nvPicPr>
          <p:cNvPr id="8" name="图片 7" descr="youtube 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48" y="3787298"/>
            <a:ext cx="3070702" cy="3070702"/>
          </a:xfrm>
          <a:prstGeom prst="rect">
            <a:avLst/>
          </a:prstGeom>
        </p:spPr>
      </p:pic>
      <p:pic>
        <p:nvPicPr>
          <p:cNvPr id="9" name="图片 8" descr="youtube 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954" y="3787298"/>
            <a:ext cx="3070702" cy="3070702"/>
          </a:xfrm>
          <a:prstGeom prst="rect">
            <a:avLst/>
          </a:prstGeom>
        </p:spPr>
      </p:pic>
      <p:pic>
        <p:nvPicPr>
          <p:cNvPr id="11" name="图片 10" descr="youtube 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773" y="3787138"/>
            <a:ext cx="3070861" cy="3070861"/>
          </a:xfrm>
          <a:prstGeom prst="rect">
            <a:avLst/>
          </a:prstGeom>
        </p:spPr>
      </p:pic>
      <p:pic>
        <p:nvPicPr>
          <p:cNvPr id="14" name="图片 13" descr="20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295" y="2728467"/>
            <a:ext cx="2433783" cy="24337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声之途 · 信心导航图 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62" y="2693773"/>
            <a:ext cx="2555053" cy="2555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图片 14" descr="信仰启航 20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0717" y="4519061"/>
            <a:ext cx="2338939" cy="23389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 descr="藏宝盒 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057" y="4402836"/>
            <a:ext cx="2455163" cy="24551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23850" y="309421"/>
            <a:ext cx="8359140" cy="1506220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（陈重均弟兄、陈施彤姐妹、陈祯翠姐妹）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23850" y="1428926"/>
            <a:ext cx="8245475" cy="409638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400" b="1" dirty="0">
                <a:solidFill>
                  <a:srgbClr val="AA6500"/>
                </a:solidFill>
                <a:sym typeface="+mn-ea"/>
              </a:rPr>
              <a:t>录制、剪接、播放</a:t>
            </a:r>
            <a:r>
              <a:rPr lang="zh-CN" altLang="en-US" sz="2400" b="1" dirty="0">
                <a:solidFill>
                  <a:srgbClr val="595959"/>
                </a:solidFill>
                <a:sym typeface="+mn-ea"/>
              </a:rPr>
              <a:t>《信心旅人》、《</a:t>
            </a:r>
            <a:r>
              <a:rPr lang="en-US" altLang="zh-CN" sz="2400" b="1" dirty="0">
                <a:solidFill>
                  <a:srgbClr val="595959"/>
                </a:solidFill>
                <a:sym typeface="+mn-ea"/>
              </a:rPr>
              <a:t>YAM</a:t>
            </a:r>
            <a:r>
              <a:rPr lang="en-US" altLang="zh-CN" sz="2400" b="1" dirty="0">
                <a:solidFill>
                  <a:srgbClr val="595959"/>
                </a:solidFill>
                <a:latin typeface="Microsoft YaHei" panose="020B0503020204020204" pitchFamily="34" charset="-122"/>
                <a:sym typeface="+mn-ea"/>
              </a:rPr>
              <a:t>✞</a:t>
            </a:r>
            <a:r>
              <a:rPr lang="zh-CN" altLang="en-US" sz="2400" b="1" dirty="0">
                <a:solidFill>
                  <a:srgbClr val="595959"/>
                </a:solidFill>
                <a:sym typeface="+mn-ea"/>
              </a:rPr>
              <a:t>》、</a:t>
            </a:r>
            <a:br>
              <a:rPr lang="en-MY" altLang="zh-CN" sz="2400" b="1" dirty="0">
                <a:solidFill>
                  <a:srgbClr val="595959"/>
                </a:solidFill>
                <a:sym typeface="+mn-ea"/>
              </a:rPr>
            </a:br>
            <a:r>
              <a:rPr lang="zh-CN" altLang="en-US" sz="2400" b="1" dirty="0">
                <a:solidFill>
                  <a:srgbClr val="595959"/>
                </a:solidFill>
                <a:sym typeface="+mn-ea"/>
              </a:rPr>
              <a:t>《与</a:t>
            </a:r>
            <a:r>
              <a:rPr lang="en-US" altLang="zh-CN" sz="2400" b="1" dirty="0">
                <a:solidFill>
                  <a:srgbClr val="595959"/>
                </a:solidFill>
                <a:sym typeface="+mn-ea"/>
              </a:rPr>
              <a:t>Ni</a:t>
            </a:r>
            <a:r>
              <a:rPr lang="zh-CN" altLang="en-US" sz="2400" b="1" dirty="0">
                <a:solidFill>
                  <a:srgbClr val="595959"/>
                </a:solidFill>
                <a:sym typeface="+mn-ea"/>
              </a:rPr>
              <a:t>同行》等平台所需的节目内容。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0000">
            <a:off x="526081" y="2901432"/>
            <a:ext cx="4076391" cy="31912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l="1241" r="1316"/>
          <a:stretch>
            <a:fillRect/>
          </a:stretch>
        </p:blipFill>
        <p:spPr>
          <a:xfrm rot="21060000">
            <a:off x="2018296" y="3264965"/>
            <a:ext cx="4457170" cy="3055386"/>
          </a:xfrm>
          <a:prstGeom prst="rect">
            <a:avLst/>
          </a:prstGeom>
        </p:spPr>
      </p:pic>
      <p:pic>
        <p:nvPicPr>
          <p:cNvPr id="18" name="内容占位符 17"/>
          <p:cNvPicPr>
            <a:picLocks noGrp="1" noChangeAspect="1"/>
          </p:cNvPicPr>
          <p:nvPr>
            <p:ph idx="1"/>
          </p:nvPr>
        </p:nvPicPr>
        <p:blipFill>
          <a:blip r:embed="rId7"/>
          <a:srcRect t="1897" b="862"/>
          <a:stretch>
            <a:fillRect/>
          </a:stretch>
        </p:blipFill>
        <p:spPr>
          <a:xfrm rot="21060000">
            <a:off x="3932441" y="3478872"/>
            <a:ext cx="3799011" cy="2904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565" y="162148"/>
            <a:ext cx="8226425" cy="1628775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影音制作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（陈重均弟兄、陈施彤姐妹、陈祯翠姐妹）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5930" y="1383253"/>
            <a:ext cx="8227060" cy="411734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联办电影会：</a:t>
            </a:r>
            <a:r>
              <a:rPr lang="zh-CN" altLang="en-US" sz="2400" b="1" dirty="0">
                <a:sym typeface="+mn-ea"/>
              </a:rPr>
              <a:t>于不同教区举办公开电影会，并提供已购公播权的影片供教会做电影会等用途。</a:t>
            </a:r>
            <a:endParaRPr lang="en-US" altLang="zh-CN" sz="2400" b="1" dirty="0">
              <a:sym typeface="+mn-ea"/>
            </a:endParaRPr>
          </a:p>
          <a:p>
            <a:pPr marL="0" indent="0" algn="just">
              <a:buNone/>
            </a:pPr>
            <a:endParaRPr lang="en-US" altLang="zh-CN" sz="2100" b="1" dirty="0">
              <a:sym typeface="+mn-ea"/>
            </a:endParaRPr>
          </a:p>
        </p:txBody>
      </p:sp>
      <p:pic>
        <p:nvPicPr>
          <p:cNvPr id="9" name="图片 8" descr="电影公播版-1(90minutes-in-heaven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30" y="3220044"/>
            <a:ext cx="6179778" cy="3475808"/>
          </a:xfrm>
          <a:prstGeom prst="rect">
            <a:avLst/>
          </a:prstGeom>
        </p:spPr>
      </p:pic>
      <p:pic>
        <p:nvPicPr>
          <p:cNvPr id="10" name="图片 9" descr="电影公播版-2(where-hope-grows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30" y="3220044"/>
            <a:ext cx="6178862" cy="3475808"/>
          </a:xfrm>
          <a:prstGeom prst="rect">
            <a:avLst/>
          </a:prstGeom>
        </p:spPr>
      </p:pic>
      <p:pic>
        <p:nvPicPr>
          <p:cNvPr id="11" name="图片 10" descr="电影公播版-3(miracles-from-heaven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13" y="3220044"/>
            <a:ext cx="6177579" cy="3475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g3NTk3NjQ0M2M4OGRhODgwODEwNjA5NTcxNDY0NmMifQ=="/>
  <p:tag name="RESOURCE_RECORD_KEY" val="{&quot;13&quot;:[19951219,20063521,4646982,1997206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</TotalTime>
  <Words>1800</Words>
  <Application>Microsoft Office PowerPoint</Application>
  <PresentationFormat>On-screen Show (4:3)</PresentationFormat>
  <Paragraphs>91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Wingdings</vt:lpstr>
      <vt:lpstr>Office 佈景主題</vt:lpstr>
      <vt:lpstr>使用说明</vt:lpstr>
      <vt:lpstr>PowerPoint Presentation</vt:lpstr>
      <vt:lpstr>我们的事工：媒体宣教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ShyMei</dc:creator>
  <cp:lastModifiedBy>ICB-PRECISION</cp:lastModifiedBy>
  <cp:revision>324</cp:revision>
  <dcterms:created xsi:type="dcterms:W3CDTF">2019-06-19T02:08:00Z</dcterms:created>
  <dcterms:modified xsi:type="dcterms:W3CDTF">2026-04-02T03:40:29Z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70281E0F06CB4E65B8E0BAD4F662D47B_13</vt:lpwstr>
  </property>
</Properties>
</file>