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563" r:id="rId3"/>
    <p:sldId id="519" r:id="rId4"/>
    <p:sldId id="518" r:id="rId5"/>
    <p:sldId id="497" r:id="rId6"/>
    <p:sldId id="531" r:id="rId7"/>
    <p:sldId id="568" r:id="rId8"/>
    <p:sldId id="569" r:id="rId9"/>
    <p:sldId id="572" r:id="rId10"/>
    <p:sldId id="570" r:id="rId11"/>
    <p:sldId id="571" r:id="rId12"/>
    <p:sldId id="573" r:id="rId13"/>
    <p:sldId id="532" r:id="rId14"/>
    <p:sldId id="526" r:id="rId15"/>
    <p:sldId id="546" r:id="rId16"/>
    <p:sldId id="520" r:id="rId17"/>
    <p:sldId id="538" r:id="rId18"/>
    <p:sldId id="539" r:id="rId19"/>
    <p:sldId id="535" r:id="rId20"/>
    <p:sldId id="547" r:id="rId21"/>
    <p:sldId id="536" r:id="rId22"/>
    <p:sldId id="529" r:id="rId23"/>
    <p:sldId id="562" r:id="rId24"/>
    <p:sldId id="574" r:id="rId25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5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AA6500"/>
    <a:srgbClr val="941225"/>
    <a:srgbClr val="FFFFFF"/>
    <a:srgbClr val="3A569C"/>
    <a:srgbClr val="1D4B1C"/>
    <a:srgbClr val="4B6D17"/>
    <a:srgbClr val="5D5026"/>
    <a:srgbClr val="71741B"/>
    <a:srgbClr val="FBEC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540" y="108"/>
      </p:cViewPr>
      <p:guideLst>
        <p:guide orient="horz" pos="2185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113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6" Type="http://schemas.openxmlformats.org/officeDocument/2006/relationships/image" Target="../media/image26.jpeg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image" Target="../media/image25.png"/><Relationship Id="rId1" Type="http://schemas.openxmlformats.org/officeDocument/2006/relationships/tags" Target="../tags/tag8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image" Target="../media/image25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89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jpeg"/><Relationship Id="rId8" Type="http://schemas.openxmlformats.org/officeDocument/2006/relationships/image" Target="../media/image38.jpe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41.jpeg"/><Relationship Id="rId10" Type="http://schemas.openxmlformats.org/officeDocument/2006/relationships/image" Target="../media/image40.jpeg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jpeg"/><Relationship Id="rId8" Type="http://schemas.openxmlformats.org/officeDocument/2006/relationships/image" Target="../media/image46.jpeg"/><Relationship Id="rId7" Type="http://schemas.openxmlformats.org/officeDocument/2006/relationships/image" Target="../media/image45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48.jpeg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4.xml"/><Relationship Id="rId3" Type="http://schemas.openxmlformats.org/officeDocument/2006/relationships/image" Target="../media/image2.png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image" Target="../media/image3.png"/><Relationship Id="rId3" Type="http://schemas.openxmlformats.org/officeDocument/2006/relationships/image" Target="../media/image53.png"/><Relationship Id="rId2" Type="http://schemas.openxmlformats.org/officeDocument/2006/relationships/tags" Target="../tags/tag108.xml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6.jpeg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9.xml"/><Relationship Id="rId3" Type="http://schemas.openxmlformats.org/officeDocument/2006/relationships/image" Target="../media/image5.png"/><Relationship Id="rId2" Type="http://schemas.openxmlformats.org/officeDocument/2006/relationships/tags" Target="../tags/tag68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image" Target="../media/image5.png"/><Relationship Id="rId2" Type="http://schemas.openxmlformats.org/officeDocument/2006/relationships/tags" Target="../tags/tag70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1.jpeg"/><Relationship Id="rId7" Type="http://schemas.openxmlformats.org/officeDocument/2006/relationships/image" Target="../media/image10.jpeg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8" Type="http://schemas.openxmlformats.org/officeDocument/2006/relationships/image" Target="../media/image16.jpeg"/><Relationship Id="rId7" Type="http://schemas.openxmlformats.org/officeDocument/2006/relationships/image" Target="../media/image15.jpeg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98880" y="914400"/>
            <a:ext cx="9658350" cy="970915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使用说明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98880" y="2227580"/>
            <a:ext cx="9799320" cy="4171950"/>
          </a:xfrm>
        </p:spPr>
        <p:txBody>
          <a:bodyPr>
            <a:normAutofit/>
          </a:bodyPr>
          <a:lstStyle/>
          <a:p>
            <a:pPr marL="457200" indent="-457200" algn="l">
              <a:buAutoNum type="arabicPeriod"/>
            </a:pPr>
            <a:r>
              <a:rPr lang="zh-CN" altLang="en-US" b="1">
                <a:solidFill>
                  <a:srgbClr val="FF0000"/>
                </a:solidFill>
              </a:rPr>
              <a:t>每一页</a:t>
            </a:r>
            <a:r>
              <a:rPr lang="zh-CN" altLang="en-US"/>
              <a:t>都只需要点</a:t>
            </a:r>
            <a:r>
              <a:rPr lang="zh-CN" altLang="en-US" b="1">
                <a:solidFill>
                  <a:srgbClr val="FF0000"/>
                </a:solidFill>
              </a:rPr>
              <a:t>按一次</a:t>
            </a:r>
            <a:r>
              <a:rPr lang="zh-CN" altLang="en-US"/>
              <a:t>。</a:t>
            </a:r>
            <a:endParaRPr lang="zh-CN" altLang="en-US"/>
          </a:p>
          <a:p>
            <a:pPr marL="457200" indent="-457200" algn="l">
              <a:buAutoNum type="arabicPeriod"/>
            </a:pPr>
            <a:r>
              <a:rPr lang="zh-CN" altLang="en-US"/>
              <a:t>有些页面设有动画，请耐心等候播放，</a:t>
            </a:r>
            <a:r>
              <a:rPr lang="zh-CN" altLang="en-US" u="sng"/>
              <a:t>无需</a:t>
            </a:r>
            <a:r>
              <a:rPr lang="zh-CN" altLang="en-US"/>
              <a:t>重复点按。</a:t>
            </a:r>
            <a:endParaRPr lang="zh-CN" altLang="en-US"/>
          </a:p>
          <a:p>
            <a:pPr marL="457200" indent="-457200" algn="l">
              <a:buAutoNum type="arabicPeriod"/>
            </a:pPr>
            <a:r>
              <a:rPr lang="zh-CN" altLang="en-US"/>
              <a:t>建议结合本部事工</a:t>
            </a:r>
            <a:r>
              <a:rPr lang="zh-CN" altLang="en-US" u="sng">
                <a:solidFill>
                  <a:srgbClr val="FF0000"/>
                </a:solidFill>
              </a:rPr>
              <a:t>简介短片</a:t>
            </a:r>
            <a:r>
              <a:rPr lang="zh-CN" altLang="en-US"/>
              <a:t>同时使用：先播短片，再使用</a:t>
            </a:r>
            <a:r>
              <a:rPr lang="en-US" altLang="zh-CN"/>
              <a:t>PPT</a:t>
            </a:r>
            <a:r>
              <a:rPr lang="zh-CN" altLang="en-US"/>
              <a:t>。</a:t>
            </a:r>
            <a:endParaRPr lang="zh-CN" altLang="en-US"/>
          </a:p>
          <a:p>
            <a:pPr marL="457200" indent="-457200" algn="l">
              <a:buAutoNum type="arabicPeriod"/>
            </a:pPr>
            <a:r>
              <a:rPr lang="zh-CN" altLang="en-US">
                <a:solidFill>
                  <a:schemeClr val="accent3">
                    <a:lumMod val="50000"/>
                  </a:schemeClr>
                </a:solidFill>
              </a:rPr>
              <a:t>一组事工</a:t>
            </a:r>
            <a:r>
              <a:rPr lang="en-US" altLang="zh-CN">
                <a:solidFill>
                  <a:schemeClr val="accent3">
                    <a:lumMod val="50000"/>
                  </a:schemeClr>
                </a:solidFill>
              </a:rPr>
              <a:t>=</a:t>
            </a:r>
            <a:r>
              <a:rPr lang="zh-CN" altLang="en-US">
                <a:solidFill>
                  <a:schemeClr val="accent3">
                    <a:lumMod val="50000"/>
                  </a:schemeClr>
                </a:solidFill>
              </a:rPr>
              <a:t>一个色系背景</a:t>
            </a:r>
            <a:r>
              <a:rPr lang="zh-CN" altLang="en-US"/>
              <a:t>；</a:t>
            </a:r>
            <a:r>
              <a:rPr lang="zh-CN" altLang="en-US">
                <a:solidFill>
                  <a:srgbClr val="7030A0"/>
                </a:solidFill>
              </a:rPr>
              <a:t>先有事工介绍</a:t>
            </a:r>
            <a:r>
              <a:rPr lang="zh-CN" altLang="en-US"/>
              <a:t>，</a:t>
            </a:r>
            <a:r>
              <a:rPr lang="zh-CN" altLang="en-US">
                <a:solidFill>
                  <a:schemeClr val="accent6">
                    <a:lumMod val="50000"/>
                  </a:schemeClr>
                </a:solidFill>
              </a:rPr>
              <a:t>最后一页</a:t>
            </a:r>
            <a:r>
              <a:rPr lang="en-US" altLang="zh-CN">
                <a:solidFill>
                  <a:schemeClr val="accent6">
                    <a:lumMod val="50000"/>
                  </a:schemeClr>
                </a:solidFill>
              </a:rPr>
              <a:t>=</a:t>
            </a:r>
            <a:r>
              <a:rPr lang="zh-CN" altLang="en-US">
                <a:solidFill>
                  <a:schemeClr val="accent6">
                    <a:lumMod val="50000"/>
                  </a:schemeClr>
                </a:solidFill>
              </a:rPr>
              <a:t>该组的代祷事项</a:t>
            </a:r>
            <a:r>
              <a:rPr lang="zh-CN" altLang="en-US"/>
              <a:t>。</a:t>
            </a:r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Video-1920 x 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635" cy="6858635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8330" y="474345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zh-CN" altLang="en-US" sz="6000">
                <a:solidFill>
                  <a:schemeClr val="accent4">
                    <a:lumMod val="50000"/>
                  </a:schemeClr>
                </a:solidFill>
                <a:effectLst/>
                <a:sym typeface="+mn-ea"/>
              </a:rPr>
              <a:t>影音制作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（陈重均弟兄、陈施彤姐妹、陈祯翠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姐妹）</a:t>
            </a:r>
            <a:endParaRPr lang="zh-CN" altLang="en-US" sz="2800">
              <a:solidFill>
                <a:schemeClr val="tx1">
                  <a:lumMod val="65000"/>
                  <a:lumOff val="35000"/>
                </a:schemeClr>
              </a:solidFill>
              <a:effectLst/>
              <a:sym typeface="+mn-ea"/>
            </a:endParaRP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608330" y="1739265"/>
            <a:ext cx="7110730" cy="479806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charset="0"/>
              <a:buNone/>
            </a:pPr>
            <a:r>
              <a:rPr lang="zh-CN" altLang="en-US" sz="3200" b="1" dirty="0">
                <a:solidFill>
                  <a:schemeClr val="accent4">
                    <a:lumMod val="50000"/>
                  </a:schemeClr>
                </a:solidFill>
                <a:effectLst/>
                <a:sym typeface="+mn-ea"/>
              </a:rPr>
              <a:t>代祷事项：</a:t>
            </a:r>
            <a:endParaRPr lang="zh-CN" altLang="en-US" sz="3200" b="1" dirty="0"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marL="514350" indent="-514350">
              <a:buFont typeface="Wingdings" panose="05000000000000000000" charset="0"/>
              <a:buAutoNum type="arabicPeriod"/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求神开路使资讯传播部能购得更多适合的福音电影版权。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effectLst/>
              <a:sym typeface="+mn-ea"/>
            </a:endParaRPr>
          </a:p>
          <a:p>
            <a:pPr marL="514350" indent="-514350">
              <a:buFont typeface="Wingdings" panose="05000000000000000000" charset="0"/>
              <a:buAutoNum type="arabicPeriod"/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弟兄姐妹能积极善用福音电影和音频、视频等各样</a:t>
            </a: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媒体，传扬基督的好消息。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effectLst/>
              <a:sym typeface="+mn-ea"/>
            </a:endParaRPr>
          </a:p>
          <a:p>
            <a:pPr marL="514350" indent="-514350">
              <a:buFont typeface="Wingdings" panose="05000000000000000000" charset="0"/>
              <a:buAutoNum type="arabicPeriod"/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同工们有智慧进行每次的拍摄和剪辑，并能让更多人看到这些作品。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algn="just">
              <a:buFont typeface="Wingdings" panose="05000000000000000000" charset="0"/>
              <a:buChar char="§"/>
            </a:pP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Video-1920 x 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635" cy="6858635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8330" y="474345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zh-CN" altLang="en-US" sz="6000">
                <a:solidFill>
                  <a:schemeClr val="accent4">
                    <a:lumMod val="50000"/>
                  </a:schemeClr>
                </a:solidFill>
                <a:effectLst/>
                <a:sym typeface="+mn-ea"/>
              </a:rPr>
              <a:t>影音制作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（陈重均弟兄、陈施彤姐妹、陈祯翠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姐妹）</a:t>
            </a:r>
            <a:endParaRPr lang="zh-CN" altLang="en-US" sz="2800">
              <a:solidFill>
                <a:schemeClr val="tx1">
                  <a:lumMod val="65000"/>
                  <a:lumOff val="35000"/>
                </a:schemeClr>
              </a:solidFill>
              <a:effectLst/>
              <a:sym typeface="+mn-ea"/>
            </a:endParaRP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608330" y="1739265"/>
            <a:ext cx="7110730" cy="4798060"/>
          </a:xfrm>
          <a:prstGeom prst="rect">
            <a:avLst/>
          </a:prstGeom>
        </p:spPr>
        <p:txBody>
          <a:bodyPr vert="horz" lIns="90000" tIns="46800" rIns="90000" bIns="46800" rtlCol="0">
            <a:normAutofit lnSpcReduction="10000"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40000"/>
              </a:lnSpc>
              <a:buFont typeface="Wingdings" panose="05000000000000000000" charset="0"/>
              <a:buNone/>
            </a:pPr>
            <a:r>
              <a:rPr lang="zh-CN" altLang="en-US" sz="3200" b="1" dirty="0">
                <a:solidFill>
                  <a:schemeClr val="accent4">
                    <a:lumMod val="50000"/>
                  </a:schemeClr>
                </a:solidFill>
                <a:effectLst/>
                <a:sym typeface="+mn-ea"/>
              </a:rPr>
              <a:t>代祷事项：</a:t>
            </a:r>
            <a:endParaRPr lang="zh-CN" altLang="en-US" sz="3200" b="1" dirty="0"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marL="514350" indent="-514350">
              <a:lnSpc>
                <a:spcPct val="140000"/>
              </a:lnSpc>
              <a:buFont typeface="Wingdings" panose="05000000000000000000" charset="0"/>
              <a:buAutoNum type="arabicPeriod"/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求主带领，与牧者及不同部门合作开发的新节目都顺利录制。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514350" indent="-514350">
              <a:lnSpc>
                <a:spcPct val="140000"/>
              </a:lnSpc>
              <a:buFont typeface="Wingdings" panose="05000000000000000000" charset="0"/>
              <a:buAutoNum type="arabicPeriod"/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愿神兴起更多熟悉马来语及伊班语的弟兄姐妹加入录音行列中。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514350" indent="-514350">
              <a:lnSpc>
                <a:spcPct val="140000"/>
              </a:lnSpc>
              <a:buFont typeface="Wingdings" panose="05000000000000000000" charset="0"/>
              <a:buAutoNum type="arabicPeriod"/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愿节目主持人、嘉宾、分享者的声音能触动人心，在慕道友</a:t>
            </a: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的心田撒下好种子。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Word-1920 x 108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608330" y="474345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zh-CN" altLang="en-US" sz="6000">
                <a:solidFill>
                  <a:schemeClr val="accent5">
                    <a:lumMod val="50000"/>
                  </a:schemeClr>
                </a:solidFill>
                <a:effectLst/>
                <a:sym typeface="+mn-ea"/>
              </a:rPr>
              <a:t>网络文字与宣传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（负责同工：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林娜姐妹）</a:t>
            </a:r>
            <a:endParaRPr lang="zh-CN" altLang="en-US" sz="2800">
              <a:solidFill>
                <a:schemeClr val="tx1">
                  <a:lumMod val="65000"/>
                  <a:lumOff val="35000"/>
                </a:schemeClr>
              </a:solidFill>
              <a:effectLst/>
              <a:sym typeface="+mn-ea"/>
            </a:endParaRP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608330" y="1739265"/>
            <a:ext cx="10968990" cy="479806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charset="0"/>
              <a:buChar char="§"/>
            </a:pP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</a:rPr>
              <a:t> 教会宣传：</a:t>
            </a: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ea"/>
                <a:ea typeface="+mj-ea"/>
                <a:cs typeface="+mj-ea"/>
              </a:rPr>
              <a:t>传达媒体宣教异象，提供时下更多的传福音管道。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+mj-ea"/>
            </a:endParaRPr>
          </a:p>
          <a:p>
            <a:pPr algn="l">
              <a:buFont typeface="Wingdings" panose="05000000000000000000" charset="0"/>
              <a:buChar char="§"/>
            </a:pP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</a:rPr>
              <a:t> </a:t>
            </a:r>
            <a:r>
              <a:rPr lang="zh-CN" altLang="en-US" sz="28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</a:rPr>
              <a:t>校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</a:rPr>
              <a:t>园宣传：</a:t>
            </a:r>
            <a:r>
              <a:rPr lang="zh-CN" altLang="en-US" sz="2800" b="1" dirty="0">
                <a:latin typeface="Microsoft YaHei" panose="020B0503020204020204" pitchFamily="34" charset="-122"/>
                <a:cs typeface="+mj-ea"/>
                <a:sym typeface="+mn-ea"/>
              </a:rPr>
              <a:t>提供媒体素养教育讲座，宣导及传递</a:t>
            </a:r>
            <a:r>
              <a:rPr lang="zh-CN" altLang="en-US" sz="2800" b="1" dirty="0" smtClean="0">
                <a:latin typeface="Microsoft YaHei" panose="020B0503020204020204" pitchFamily="34" charset="-122"/>
                <a:cs typeface="+mj-ea"/>
                <a:sym typeface="+mn-ea"/>
              </a:rPr>
              <a:t>正</a:t>
            </a:r>
            <a:r>
              <a:rPr lang="zh-CN" altLang="en-US" sz="2800" b="1" dirty="0">
                <a:latin typeface="Microsoft YaHei" panose="020B0503020204020204" pitchFamily="34" charset="-122"/>
                <a:cs typeface="+mj-ea"/>
                <a:sym typeface="+mn-ea"/>
              </a:rPr>
              <a:t>确使用网</a:t>
            </a:r>
            <a:r>
              <a:rPr lang="zh-CN" altLang="en-US" sz="2800" b="1" dirty="0" smtClean="0">
                <a:latin typeface="Microsoft YaHei" panose="020B0503020204020204" pitchFamily="34" charset="-122"/>
                <a:cs typeface="+mj-ea"/>
                <a:sym typeface="+mn-ea"/>
              </a:rPr>
              <a:t>络</a:t>
            </a:r>
            <a:r>
              <a:rPr lang="en-US" altLang="zh-CN" sz="2800" b="1" dirty="0" smtClean="0">
                <a:latin typeface="Microsoft YaHei" panose="020B0503020204020204" pitchFamily="34" charset="-122"/>
                <a:cs typeface="+mj-ea"/>
                <a:sym typeface="+mn-ea"/>
              </a:rPr>
              <a:t>		   </a:t>
            </a:r>
            <a:r>
              <a:rPr lang="zh-CN" altLang="en-US" sz="2800" b="1" dirty="0" smtClean="0">
                <a:latin typeface="Microsoft YaHei" panose="020B0503020204020204" pitchFamily="34" charset="-122"/>
                <a:cs typeface="+mj-ea"/>
                <a:sym typeface="+mn-ea"/>
              </a:rPr>
              <a:t>资</a:t>
            </a:r>
            <a:r>
              <a:rPr lang="zh-CN" altLang="en-US" sz="2800" b="1" dirty="0">
                <a:latin typeface="Microsoft YaHei" panose="020B0503020204020204" pitchFamily="34" charset="-122"/>
                <a:cs typeface="+mj-ea"/>
                <a:sym typeface="+mn-ea"/>
              </a:rPr>
              <a:t>讯，并</a:t>
            </a:r>
            <a:r>
              <a:rPr lang="zh-CN" altLang="en-US" sz="2800" b="1" dirty="0" smtClean="0">
                <a:latin typeface="Microsoft YaHei" panose="020B0503020204020204" pitchFamily="34" charset="-122"/>
                <a:cs typeface="+mj-ea"/>
                <a:sym typeface="+mn-ea"/>
              </a:rPr>
              <a:t>预</a:t>
            </a:r>
            <a:r>
              <a:rPr lang="zh-CN" altLang="en-US" sz="2800" b="1" dirty="0">
                <a:latin typeface="Microsoft YaHei" panose="020B0503020204020204" pitchFamily="34" charset="-122"/>
                <a:cs typeface="+mj-ea"/>
                <a:sym typeface="+mn-ea"/>
              </a:rPr>
              <a:t>防手机瘾或</a:t>
            </a:r>
            <a:r>
              <a:rPr lang="zh-CN" altLang="en-US" sz="2800" b="1" dirty="0" smtClean="0">
                <a:latin typeface="Microsoft YaHei" panose="020B0503020204020204" pitchFamily="34" charset="-122"/>
                <a:cs typeface="+mj-ea"/>
                <a:sym typeface="+mn-ea"/>
              </a:rPr>
              <a:t>电玩</a:t>
            </a:r>
            <a:r>
              <a:rPr lang="zh-CN" altLang="en-US" sz="2800" b="1" dirty="0">
                <a:latin typeface="Microsoft YaHei" panose="020B0503020204020204" pitchFamily="34" charset="-122"/>
                <a:cs typeface="+mj-ea"/>
                <a:sym typeface="+mn-ea"/>
              </a:rPr>
              <a:t>瘾等</a:t>
            </a:r>
            <a:r>
              <a:rPr lang="zh-CN" altLang="en-US" sz="2800" b="1" dirty="0" smtClean="0">
                <a:latin typeface="Microsoft YaHei" panose="020B0503020204020204" pitchFamily="34" charset="-122"/>
                <a:cs typeface="+mj-ea"/>
                <a:sym typeface="+mn-ea"/>
              </a:rPr>
              <a:t>。</a:t>
            </a:r>
            <a:endParaRPr lang="zh-CN" altLang="en-US" b="1" dirty="0">
              <a:solidFill>
                <a:schemeClr val="bg1"/>
              </a:solidFill>
              <a:effectLst/>
            </a:endParaRPr>
          </a:p>
          <a:p>
            <a:pPr algn="just"/>
            <a:endParaRPr lang="zh-CN" altLang="en-US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7" name="Pictur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" y="4052570"/>
            <a:ext cx="4001770" cy="27381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图片 8" descr="618027567_1313095270855090_1414145186288613823_n"/>
          <p:cNvPicPr>
            <a:picLocks noChangeAspect="1"/>
          </p:cNvPicPr>
          <p:nvPr/>
        </p:nvPicPr>
        <p:blipFill>
          <a:blip r:embed="rId7"/>
          <a:srcRect t="31537" r="34528" b="11778"/>
          <a:stretch>
            <a:fillRect/>
          </a:stretch>
        </p:blipFill>
        <p:spPr>
          <a:xfrm>
            <a:off x="3621405" y="4326890"/>
            <a:ext cx="3794125" cy="2463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Word-1920 x 108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608330" y="474345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zh-CN" altLang="en-US" sz="6000">
                <a:solidFill>
                  <a:schemeClr val="accent6">
                    <a:lumMod val="50000"/>
                  </a:schemeClr>
                </a:solidFill>
                <a:effectLst/>
                <a:sym typeface="+mn-ea"/>
              </a:rPr>
              <a:t>网络文字与宣传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（负责同工：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林娜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姐妹）</a:t>
            </a:r>
            <a:endParaRPr lang="zh-CN" altLang="en-US" sz="2800">
              <a:solidFill>
                <a:schemeClr val="tx1">
                  <a:lumMod val="65000"/>
                  <a:lumOff val="35000"/>
                </a:schemeClr>
              </a:solidFill>
              <a:effectLst/>
              <a:sym typeface="+mn-ea"/>
            </a:endParaRP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434340" y="1877060"/>
            <a:ext cx="10704195" cy="479806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charset="0"/>
              <a:buChar char="§"/>
            </a:pP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多媒体工作坊：</a:t>
            </a: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教导弟兄姐妹善用手机进行剪辑、设计等技巧</a:t>
            </a: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。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+mj-ea"/>
            </a:endParaRPr>
          </a:p>
          <a:p>
            <a:pPr algn="just">
              <a:buFont typeface="Wingdings" panose="05000000000000000000" charset="0"/>
              <a:buChar char="§"/>
            </a:pP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编写及编辑网站文字内容与文章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，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</a:rPr>
              <a:t>包括：</a:t>
            </a:r>
            <a:r>
              <a:rPr lang="en-US" altLang="zh-CN" sz="2800" b="1" dirty="0">
                <a:latin typeface="Microsoft YaHei" panose="020B0503020204020204" pitchFamily="34" charset="-122"/>
                <a:cs typeface="+mj-ea"/>
                <a:sym typeface="+mn-ea"/>
              </a:rPr>
              <a:t>FB</a:t>
            </a:r>
            <a:r>
              <a:rPr lang="zh-CN" altLang="en-US" sz="2800" b="1" dirty="0">
                <a:latin typeface="Microsoft YaHei" panose="020B0503020204020204" pitchFamily="34" charset="-122"/>
                <a:cs typeface="+mj-ea"/>
                <a:sym typeface="+mn-ea"/>
              </a:rPr>
              <a:t>、</a:t>
            </a:r>
            <a:r>
              <a:rPr lang="en-US" altLang="zh-CN" sz="2800" b="1" dirty="0">
                <a:latin typeface="Microsoft YaHei" panose="020B0503020204020204" pitchFamily="34" charset="-122"/>
                <a:cs typeface="+mj-ea"/>
                <a:sym typeface="+mn-ea"/>
              </a:rPr>
              <a:t>IG</a:t>
            </a:r>
            <a:r>
              <a:rPr lang="zh-CN" altLang="en-US" sz="2800" b="1" dirty="0">
                <a:latin typeface="Microsoft YaHei" panose="020B0503020204020204" pitchFamily="34" charset="-122"/>
                <a:cs typeface="+mj-ea"/>
                <a:sym typeface="+mn-ea"/>
              </a:rPr>
              <a:t>、各个网站等。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ea"/>
              <a:ea typeface="+mj-ea"/>
              <a:cs typeface="+mj-ea"/>
            </a:endParaRPr>
          </a:p>
          <a:p>
            <a:pPr algn="just">
              <a:buFont typeface="Wingdings" panose="05000000000000000000" charset="0"/>
              <a:buChar char="§"/>
            </a:pP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+mj-ea"/>
            </a:endParaRPr>
          </a:p>
          <a:p>
            <a:pPr marL="0" indent="0" algn="just">
              <a:buNone/>
            </a:pP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+mj-ea"/>
            </a:endParaRPr>
          </a:p>
        </p:txBody>
      </p:sp>
      <p:pic>
        <p:nvPicPr>
          <p:cNvPr id="12" name="图片 11" descr="Vector Smart Objec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8650" y="3471545"/>
            <a:ext cx="593725" cy="811530"/>
          </a:xfrm>
          <a:prstGeom prst="rect">
            <a:avLst/>
          </a:prstGeom>
        </p:spPr>
      </p:pic>
      <p:pic>
        <p:nvPicPr>
          <p:cNvPr id="13" name="图片 12" descr="Vector Smart Object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4120" y="2487930"/>
            <a:ext cx="594000" cy="808555"/>
          </a:xfrm>
          <a:prstGeom prst="rect">
            <a:avLst/>
          </a:prstGeom>
        </p:spPr>
      </p:pic>
      <p:pic>
        <p:nvPicPr>
          <p:cNvPr id="15" name="图片 14" descr="Vector Smart Object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129020" y="4283075"/>
            <a:ext cx="748665" cy="1052830"/>
          </a:xfrm>
          <a:prstGeom prst="rect">
            <a:avLst/>
          </a:prstGeom>
        </p:spPr>
      </p:pic>
      <p:pic>
        <p:nvPicPr>
          <p:cNvPr id="7" name="图片 6" descr="we-tof log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440" y="3835400"/>
            <a:ext cx="2209165" cy="2574290"/>
          </a:xfrm>
          <a:prstGeom prst="rect">
            <a:avLst/>
          </a:prstGeom>
        </p:spPr>
      </p:pic>
      <p:pic>
        <p:nvPicPr>
          <p:cNvPr id="9" name="图片 8" descr="yunitongxi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8030" y="3862070"/>
            <a:ext cx="2929890" cy="26111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Word-1920 x 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8330" y="474345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zh-CN" altLang="en-US" sz="6000">
                <a:solidFill>
                  <a:srgbClr val="941225"/>
                </a:solidFill>
                <a:effectLst/>
                <a:sym typeface="+mn-ea"/>
              </a:rPr>
              <a:t>网络文字与宣</a:t>
            </a:r>
            <a:r>
              <a:rPr lang="zh-CN" altLang="en-US" sz="6000">
                <a:solidFill>
                  <a:schemeClr val="accent6">
                    <a:lumMod val="50000"/>
                  </a:schemeClr>
                </a:solidFill>
                <a:effectLst/>
                <a:sym typeface="+mn-ea"/>
              </a:rPr>
              <a:t>传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（负责同工：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林娜姐妹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）</a:t>
            </a:r>
            <a:endParaRPr lang="zh-CN" altLang="en-US" sz="2800">
              <a:solidFill>
                <a:schemeClr val="tx1">
                  <a:lumMod val="65000"/>
                  <a:lumOff val="35000"/>
                </a:schemeClr>
              </a:solidFill>
              <a:effectLst/>
              <a:sym typeface="+mn-ea"/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608330" y="1739265"/>
            <a:ext cx="6681470" cy="47980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3600" b="1" dirty="0">
                <a:solidFill>
                  <a:schemeClr val="accent6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代祷事项：</a:t>
            </a:r>
            <a:endParaRPr lang="en-US" altLang="zh-CN" sz="3600" b="1" dirty="0">
              <a:solidFill>
                <a:schemeClr val="accent6">
                  <a:lumMod val="50000"/>
                </a:schemeClr>
              </a:solidFill>
              <a:effectLst/>
              <a:latin typeface="+mj-ea"/>
              <a:ea typeface="+mj-ea"/>
              <a:cs typeface="+mj-ea"/>
            </a:endParaRPr>
          </a:p>
          <a:p>
            <a:pPr marL="514350" indent="-514350" algn="just">
              <a:buFont typeface="Wingdings" panose="05000000000000000000" charset="0"/>
              <a:buAutoNum type="arabicPeriod"/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愿上传在网站和社交平台的文章，能触及更多需要者</a:t>
            </a:r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。</a:t>
            </a:r>
            <a:endParaRPr lang="zh-CN" altLang="en-US" sz="3200" b="1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  <a:p>
            <a:pPr marL="514350" indent="-514350" algn="just">
              <a:buFont typeface="Wingdings" panose="05000000000000000000" charset="0"/>
              <a:buAutoNum type="arabicPeriod"/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有更多机会接触校园及教会团契，并给予媒体素养教导和分享。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  <a:p>
            <a:pPr marL="514350" indent="-514350" algn="just">
              <a:buFont typeface="Wingdings" panose="05000000000000000000" charset="0"/>
              <a:buAutoNum type="arabicPeriod"/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有智慧预备和教导多媒体工作坊</a:t>
            </a:r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。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algn="just"/>
            <a:endParaRPr lang="zh-CN" altLang="en-US" sz="2000" b="1" dirty="0">
              <a:solidFill>
                <a:schemeClr val="bg1"/>
              </a:solidFill>
              <a:effectLst/>
            </a:endParaRPr>
          </a:p>
          <a:p>
            <a:pPr algn="just"/>
            <a:endParaRPr lang="zh-CN" altLang="en-US" sz="2000" b="1" dirty="0"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design-1920 x 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765" y="0"/>
            <a:ext cx="12192000" cy="685800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8330" y="474345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zh-CN" altLang="en-US" sz="60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设</a:t>
            </a:r>
            <a:r>
              <a:rPr lang="zh-CN" altLang="en-US" sz="6000" dirty="0" smtClean="0">
                <a:solidFill>
                  <a:schemeClr val="accent6">
                    <a:lumMod val="50000"/>
                  </a:schemeClr>
                </a:solidFill>
                <a:sym typeface="+mn-ea"/>
              </a:rPr>
              <a:t>计</a:t>
            </a:r>
            <a:r>
              <a:rPr lang="zh-CN" altLang="en-US" sz="6000" dirty="0">
                <a:solidFill>
                  <a:srgbClr val="941225"/>
                </a:solidFill>
                <a:sym typeface="+mn-ea"/>
              </a:rPr>
              <a:t>与</a:t>
            </a:r>
            <a:r>
              <a:rPr lang="zh-CN" altLang="en-US" sz="6000" dirty="0" smtClean="0">
                <a:solidFill>
                  <a:schemeClr val="accent6">
                    <a:lumMod val="50000"/>
                  </a:schemeClr>
                </a:solidFill>
                <a:sym typeface="+mn-ea"/>
              </a:rPr>
              <a:t>动</a:t>
            </a:r>
            <a:r>
              <a:rPr lang="zh-CN" altLang="en-US" sz="6000" dirty="0">
                <a:solidFill>
                  <a:schemeClr val="accent6">
                    <a:lumMod val="50000"/>
                  </a:schemeClr>
                </a:solidFill>
                <a:effectLst/>
                <a:sym typeface="+mn-ea"/>
              </a:rPr>
              <a:t>画漫</a:t>
            </a:r>
            <a:r>
              <a:rPr lang="zh-CN" altLang="en-US" sz="6000" dirty="0" smtClean="0">
                <a:solidFill>
                  <a:schemeClr val="accent6">
                    <a:lumMod val="50000"/>
                  </a:schemeClr>
                </a:solidFill>
                <a:effectLst/>
                <a:sym typeface="+mn-ea"/>
              </a:rPr>
              <a:t>画</a:t>
            </a:r>
            <a:r>
              <a:rPr lang="zh-CN" alt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sym typeface="+mn-ea"/>
              </a:rPr>
              <a:t>（</a:t>
            </a:r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  <a:effectLst/>
                <a:sym typeface="+mn-ea"/>
              </a:rPr>
              <a:t>林佳锦姐妹、许方瑜姐妹）</a:t>
            </a:r>
            <a:endParaRPr lang="zh-CN" altLang="en-US" sz="2800" dirty="0">
              <a:solidFill>
                <a:schemeClr val="accent6">
                  <a:lumMod val="50000"/>
                </a:schemeClr>
              </a:solidFill>
              <a:effectLst/>
              <a:sym typeface="+mn-ea"/>
            </a:endParaRP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608330" y="1739265"/>
            <a:ext cx="10968990" cy="479806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charset="0"/>
              <a:buChar char="§"/>
            </a:pP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effectLst/>
                <a:sym typeface="+mn-ea"/>
              </a:rPr>
              <a:t>支援年会各部和教会：</a:t>
            </a:r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协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助设计海报、漫画绘制</a:t>
            </a:r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等。</a:t>
            </a:r>
            <a:endParaRPr lang="zh-CN" altLang="en-US" sz="28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icrosoft YaHei" panose="020B0503020204020204" pitchFamily="34" charset="-122"/>
              <a:cs typeface="Microsoft YaHei" panose="020B0503020204020204" pitchFamily="34" charset="-122"/>
              <a:sym typeface="+mn-ea"/>
            </a:endParaRPr>
          </a:p>
          <a:p>
            <a:pPr>
              <a:buFont typeface="Wingdings" panose="05000000000000000000" charset="0"/>
              <a:buChar char="§"/>
            </a:pPr>
            <a:r>
              <a:rPr lang="zh-CN" altLang="en-US" sz="32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动画制作：</a:t>
            </a:r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圣经故事、媒体品格素养、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动漫福音单张</a:t>
            </a:r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等。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cs typeface="Microsoft YaHei" panose="020B0503020204020204" pitchFamily="34" charset="-122"/>
              <a:sym typeface="+mn-ea"/>
            </a:endParaRPr>
          </a:p>
          <a:p>
            <a:pPr marL="0" indent="0" algn="just">
              <a:buNone/>
            </a:pP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cs typeface="Microsoft YaHei" panose="020B0503020204020204" pitchFamily="34" charset="-122"/>
              <a:sym typeface="+mn-ea"/>
            </a:endParaRPr>
          </a:p>
        </p:txBody>
      </p:sp>
      <p:pic>
        <p:nvPicPr>
          <p:cNvPr id="9" name="图片 8" descr="2026年少年主日海报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30" y="3342640"/>
            <a:ext cx="2328545" cy="3293745"/>
          </a:xfrm>
          <a:prstGeom prst="rect">
            <a:avLst/>
          </a:prstGeom>
        </p:spPr>
      </p:pic>
      <p:pic>
        <p:nvPicPr>
          <p:cNvPr id="10" name="图片 9" descr="2026年中老年人关怀事工 edi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3045" y="3342640"/>
            <a:ext cx="4237355" cy="2383790"/>
          </a:xfrm>
          <a:prstGeom prst="rect">
            <a:avLst/>
          </a:prstGeom>
        </p:spPr>
      </p:pic>
      <p:pic>
        <p:nvPicPr>
          <p:cNvPr id="11" name="图片 10" descr="2026年9月 每日活水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5710" y="4949190"/>
            <a:ext cx="3235325" cy="1819910"/>
          </a:xfrm>
          <a:prstGeom prst="rect">
            <a:avLst/>
          </a:prstGeom>
        </p:spPr>
      </p:pic>
      <p:pic>
        <p:nvPicPr>
          <p:cNvPr id="13" name="图片 12" descr="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2860" y="4662170"/>
            <a:ext cx="2195830" cy="2195830"/>
          </a:xfrm>
          <a:prstGeom prst="rect">
            <a:avLst/>
          </a:prstGeom>
        </p:spPr>
      </p:pic>
      <p:pic>
        <p:nvPicPr>
          <p:cNvPr id="15" name="图片 14" descr="09"/>
          <p:cNvPicPr>
            <a:picLocks noChangeAspect="1"/>
          </p:cNvPicPr>
          <p:nvPr/>
        </p:nvPicPr>
        <p:blipFill>
          <a:blip r:embed="rId8"/>
          <a:srcRect t="21130" b="33454"/>
          <a:stretch>
            <a:fillRect/>
          </a:stretch>
        </p:blipFill>
        <p:spPr>
          <a:xfrm>
            <a:off x="118110" y="3654425"/>
            <a:ext cx="3166745" cy="3114675"/>
          </a:xfrm>
          <a:prstGeom prst="rect">
            <a:avLst/>
          </a:prstGeom>
        </p:spPr>
      </p:pic>
      <p:pic>
        <p:nvPicPr>
          <p:cNvPr id="14" name="图片 13" descr="17"/>
          <p:cNvPicPr>
            <a:picLocks noChangeAspect="1"/>
          </p:cNvPicPr>
          <p:nvPr/>
        </p:nvPicPr>
        <p:blipFill>
          <a:blip r:embed="rId9"/>
          <a:srcRect t="17704" b="32667"/>
          <a:stretch>
            <a:fillRect/>
          </a:stretch>
        </p:blipFill>
        <p:spPr>
          <a:xfrm>
            <a:off x="2065655" y="3147695"/>
            <a:ext cx="2980055" cy="3203575"/>
          </a:xfrm>
          <a:prstGeom prst="rect">
            <a:avLst/>
          </a:prstGeom>
        </p:spPr>
      </p:pic>
      <p:pic>
        <p:nvPicPr>
          <p:cNvPr id="16" name="图片 15" descr="18"/>
          <p:cNvPicPr>
            <a:picLocks noChangeAspect="1"/>
          </p:cNvPicPr>
          <p:nvPr/>
        </p:nvPicPr>
        <p:blipFill>
          <a:blip r:embed="rId10"/>
          <a:srcRect t="21083" b="29491"/>
          <a:stretch>
            <a:fillRect/>
          </a:stretch>
        </p:blipFill>
        <p:spPr>
          <a:xfrm>
            <a:off x="3489960" y="3468370"/>
            <a:ext cx="3166745" cy="3389630"/>
          </a:xfrm>
          <a:prstGeom prst="rect">
            <a:avLst/>
          </a:prstGeom>
        </p:spPr>
      </p:pic>
      <p:pic>
        <p:nvPicPr>
          <p:cNvPr id="17" name="图片 16" descr="20"/>
          <p:cNvPicPr>
            <a:picLocks noChangeAspect="1"/>
          </p:cNvPicPr>
          <p:nvPr/>
        </p:nvPicPr>
        <p:blipFill>
          <a:blip r:embed="rId11"/>
          <a:srcRect t="28620" b="26269"/>
          <a:stretch>
            <a:fillRect/>
          </a:stretch>
        </p:blipFill>
        <p:spPr>
          <a:xfrm>
            <a:off x="5326380" y="3155950"/>
            <a:ext cx="3166745" cy="3093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design-1920 x 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765" y="0"/>
            <a:ext cx="12192000" cy="685800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8330" y="474345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zh-CN" altLang="en-US" sz="6000" dirty="0">
                <a:solidFill>
                  <a:srgbClr val="941225"/>
                </a:solidFill>
                <a:sym typeface="+mn-ea"/>
              </a:rPr>
              <a:t>设计与动画漫画</a:t>
            </a:r>
            <a:r>
              <a:rPr lang="zh-CN" alt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sym typeface="+mn-ea"/>
              </a:rPr>
              <a:t>（</a:t>
            </a:r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  <a:effectLst/>
                <a:sym typeface="+mn-ea"/>
              </a:rPr>
              <a:t>林佳锦姐妹、许方瑜姐妹）</a:t>
            </a:r>
            <a:endParaRPr lang="zh-CN" altLang="en-US" sz="2800" dirty="0">
              <a:solidFill>
                <a:schemeClr val="accent6">
                  <a:lumMod val="50000"/>
                </a:schemeClr>
              </a:solidFill>
              <a:effectLst/>
              <a:sym typeface="+mn-ea"/>
            </a:endParaRP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608330" y="1548765"/>
            <a:ext cx="10968990" cy="479806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charset="0"/>
              <a:buChar char="§"/>
            </a:pP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effectLst/>
                <a:sym typeface="+mn-ea"/>
              </a:rPr>
              <a:t> 平面设计：</a:t>
            </a:r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各个平台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/</a:t>
            </a:r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活动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/</a:t>
            </a:r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产品宣传、多个社群媒体账号内容、教会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PPT</a:t>
            </a:r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背景模板、乐芙美图等。</a:t>
            </a:r>
            <a:endParaRPr lang="zh-CN" alt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cs typeface="Microsoft YaHei" panose="020B0503020204020204" pitchFamily="34" charset="-122"/>
              <a:sym typeface="+mn-ea"/>
            </a:endParaRPr>
          </a:p>
          <a:p>
            <a:pPr marL="0" indent="0" algn="just">
              <a:buNone/>
            </a:pP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cs typeface="Microsoft YaHei" panose="020B0503020204020204" pitchFamily="34" charset="-122"/>
            </a:endParaRPr>
          </a:p>
        </p:txBody>
      </p:sp>
      <p:pic>
        <p:nvPicPr>
          <p:cNvPr id="15" name="图片 14" descr="少团信仰讲座-以牙还牙还是以德报怨？poster 20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585" y="2846070"/>
            <a:ext cx="3366135" cy="4743450"/>
          </a:xfrm>
          <a:prstGeom prst="rect">
            <a:avLst/>
          </a:prstGeom>
        </p:spPr>
      </p:pic>
      <p:pic>
        <p:nvPicPr>
          <p:cNvPr id="7" name="图片 6" descr="260218_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150" y="3116580"/>
            <a:ext cx="2917825" cy="36474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575" y="3359676"/>
            <a:ext cx="3327266" cy="332726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图片 9" descr="祈克果——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2290" y="3116580"/>
            <a:ext cx="3075305" cy="3813810"/>
          </a:xfrm>
          <a:prstGeom prst="rect">
            <a:avLst/>
          </a:prstGeom>
        </p:spPr>
      </p:pic>
      <p:pic>
        <p:nvPicPr>
          <p:cNvPr id="11" name="图片 10" descr="升天日 1080x19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7870" y="2343150"/>
            <a:ext cx="2539365" cy="4514850"/>
          </a:xfrm>
          <a:prstGeom prst="rect">
            <a:avLst/>
          </a:prstGeom>
        </p:spPr>
      </p:pic>
      <p:pic>
        <p:nvPicPr>
          <p:cNvPr id="13" name="图片 12" descr="信心旅人_banner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3675" y="2759075"/>
            <a:ext cx="4257040" cy="170307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图片 11" descr="2月——你在网络有礼貌吗？(900-x-500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765" y="5050790"/>
            <a:ext cx="3383915" cy="187960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4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design-1920 x 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765" y="0"/>
            <a:ext cx="12192000" cy="685800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8330" y="474345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zh-CN" altLang="en-US" sz="60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设计</a:t>
            </a:r>
            <a:r>
              <a:rPr lang="zh-CN" altLang="en-US" sz="6000" dirty="0">
                <a:solidFill>
                  <a:srgbClr val="941225"/>
                </a:solidFill>
                <a:sym typeface="+mn-ea"/>
              </a:rPr>
              <a:t>与</a:t>
            </a:r>
            <a:r>
              <a:rPr lang="zh-CN" altLang="en-US" sz="60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动画漫画</a:t>
            </a:r>
            <a:r>
              <a:rPr lang="zh-CN" alt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sym typeface="+mn-ea"/>
              </a:rPr>
              <a:t>（</a:t>
            </a:r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  <a:effectLst/>
                <a:sym typeface="+mn-ea"/>
              </a:rPr>
              <a:t>林佳锦姐妹、许方瑜姐妹）</a:t>
            </a:r>
            <a:endParaRPr lang="zh-CN" altLang="en-US" sz="2800" dirty="0">
              <a:solidFill>
                <a:schemeClr val="accent6">
                  <a:lumMod val="50000"/>
                </a:schemeClr>
              </a:solidFill>
              <a:effectLst/>
              <a:sym typeface="+mn-ea"/>
            </a:endParaRP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608330" y="1739265"/>
            <a:ext cx="7339330" cy="476313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Wingdings" panose="05000000000000000000" charset="0"/>
              <a:buNone/>
            </a:pP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effectLst/>
                <a:sym typeface="+mn-ea"/>
              </a:rPr>
              <a:t>代祷事项：</a:t>
            </a:r>
            <a:endParaRPr lang="zh-CN" altLang="en-US" sz="3200" b="1" dirty="0"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pPr marL="514350" indent="-514350" algn="l">
              <a:buFont typeface="Wingdings" panose="05000000000000000000" charset="0"/>
              <a:buAutoNum type="arabicPeriod"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为同工有智慧、创意和属灵的敏锐感来绘制每个作品。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  <a:p>
            <a:pPr marL="514350" indent="-514350" algn="l">
              <a:buFont typeface="Wingdings" panose="05000000000000000000" charset="0"/>
              <a:buAutoNum type="arabicPeriod"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愿这些被传播出去的作品都能触动人心，达到安慰和提醒的效果。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  <a:p>
            <a:pPr marL="514350" indent="-514350" algn="l">
              <a:buFont typeface="Wingdings" panose="05000000000000000000" charset="0"/>
              <a:buAutoNum type="arabicPeriod"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有更多喜爱绘画和设计的青少年，善用恩赐成为神国大将。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IT-1920 x 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3094990" y="1434465"/>
            <a:ext cx="6327775" cy="479806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charset="0"/>
              <a:buChar char="§"/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更新与维护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本部现有的网站、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APP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、社交媒体账号等。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  <a:p>
            <a:pPr marL="0" indent="0" algn="l">
              <a:buNone/>
            </a:pP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  <p:sp>
        <p:nvSpPr>
          <p:cNvPr id="13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004570" y="350520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 fontScale="92500" lnSpcReduction="1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zh-CN" altLang="en-US" sz="5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平台维</a:t>
            </a:r>
            <a:r>
              <a:rPr lang="zh-CN" altLang="en-US" sz="52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护</a:t>
            </a:r>
            <a:r>
              <a:rPr lang="zh-CN" altLang="en-US" sz="5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与</a:t>
            </a:r>
            <a:r>
              <a:rPr lang="zh-CN" altLang="en-US" sz="52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开</a:t>
            </a:r>
            <a:r>
              <a:rPr lang="zh-CN" altLang="en-US" sz="52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发</a:t>
            </a:r>
            <a:br>
              <a:rPr lang="zh-CN" altLang="en-US" sz="6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</a:br>
            <a:r>
              <a:rPr lang="zh-CN" altLang="en-US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（负责同工：梁一花姐妹、林景鸿弟兄、许定凯弟兄）</a:t>
            </a:r>
            <a:endParaRPr lang="zh-CN" altLang="en-US" sz="2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pic>
        <p:nvPicPr>
          <p:cNvPr id="6" name="图片 5" descr="Yam+ 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840" y="2196465"/>
            <a:ext cx="5852160" cy="4389120"/>
          </a:xfrm>
          <a:prstGeom prst="rect">
            <a:avLst/>
          </a:prstGeom>
        </p:spPr>
      </p:pic>
      <p:pic>
        <p:nvPicPr>
          <p:cNvPr id="15" name="图片 14" descr="20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565" y="2849245"/>
            <a:ext cx="6045200" cy="3400425"/>
          </a:xfrm>
          <a:prstGeom prst="rect">
            <a:avLst/>
          </a:prstGeom>
        </p:spPr>
      </p:pic>
      <p:pic>
        <p:nvPicPr>
          <p:cNvPr id="5" name="图片 4" descr="2022 1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6255" y="3989705"/>
            <a:ext cx="5989955" cy="3369310"/>
          </a:xfrm>
          <a:prstGeom prst="rect">
            <a:avLst/>
          </a:prstGeom>
        </p:spPr>
      </p:pic>
      <p:pic>
        <p:nvPicPr>
          <p:cNvPr id="16" name="图片 15" descr="ICB网站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8115" y="112395"/>
            <a:ext cx="1703705" cy="1703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3" presetClass="entr" presetSubtype="28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3" presetClass="entr" presetSubtype="28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IT-1920 x 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004570" y="350520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 fontScale="92500" lnSpcReduction="1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zh-CN" altLang="en-US" sz="5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平台维护与开发</a:t>
            </a:r>
            <a:br>
              <a:rPr lang="zh-CN" altLang="en-US" sz="6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</a:br>
            <a:r>
              <a:rPr lang="zh-CN" altLang="en-US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（负责同工：梁一花姐妹、林景鸿弟兄、许定凯弟兄）</a:t>
            </a:r>
            <a:endParaRPr lang="zh-CN" altLang="en-US" sz="2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168775" y="1920875"/>
            <a:ext cx="7968615" cy="479806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charset="0"/>
              <a:buChar char="§"/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sym typeface="+mn-ea"/>
              </a:rPr>
              <a:t>技术支援年会各部，包括：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sym typeface="+mn-ea"/>
              </a:rPr>
              <a:t>           </a:t>
            </a:r>
            <a:r>
              <a:rPr lang="en-US" altLang="zh-CN" sz="2800" b="1" dirty="0">
                <a:gradFill>
                  <a:gsLst>
                    <a:gs pos="0">
                      <a:srgbClr val="FBEC43"/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                                    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直播活动、编写有声书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/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网站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/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资料库系统等。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charset="0"/>
              <a:buChar char="§"/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sym typeface="+mn-ea"/>
              </a:rPr>
              <a:t>与年会各部配合维护各部的网页，包括：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sym typeface="+mn-ea"/>
              </a:rPr>
              <a:t>                             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家庭与辅导部、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宣教部、文字事业部的网站等</a:t>
            </a: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。</a:t>
            </a:r>
            <a:endParaRPr lang="en-US" altLang="zh-CN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>
              <a:buFont typeface="Wingdings" panose="05000000000000000000" charset="0"/>
              <a:buChar char="§"/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sym typeface="+mn-ea"/>
              </a:rPr>
              <a:t>处理电脑技术问题、教导多媒体课程，如：</a:t>
            </a:r>
            <a:r>
              <a:rPr lang="en-US" altLang="zh-CN" sz="2800" b="1" dirty="0">
                <a:gradFill>
                  <a:gsLst>
                    <a:gs pos="0">
                      <a:srgbClr val="FBEC43"/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         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年会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ZOOM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云会议室管理、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音响控制课程等</a:t>
            </a: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。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Screenshot (56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67640" y="227965"/>
            <a:ext cx="2051050" cy="20510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IT-1920 x 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004570" y="350520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 fontScale="92500" lnSpcReduction="1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zh-CN" altLang="en-US" sz="5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平台维护与开发</a:t>
            </a:r>
            <a:br>
              <a:rPr lang="zh-CN" alt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</a:b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（负责同工：梁一花姐妹、林景鸿弟兄、许定凯弟兄）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173220" y="1591310"/>
            <a:ext cx="7858760" cy="47980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Wingdings" panose="05000000000000000000" charset="0"/>
              <a:buNone/>
            </a:pPr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sym typeface="+mn-ea"/>
              </a:rPr>
              <a:t>代祷事项：</a:t>
            </a:r>
            <a:endParaRPr lang="zh-CN" altLang="en-US" sz="3600" b="1" dirty="0"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marL="514350" indent="-514350">
              <a:lnSpc>
                <a:spcPct val="110000"/>
              </a:lnSpc>
              <a:buFont typeface="Wingdings" panose="05000000000000000000" charset="0"/>
              <a:buAutoNum type="arabicPeriod"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愿同工们有智慧编写和管理各网站、社交平台、手机应用程式等。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marL="514350" indent="-514350">
              <a:lnSpc>
                <a:spcPct val="110000"/>
              </a:lnSpc>
              <a:buFont typeface="Wingdings" panose="05000000000000000000" charset="0"/>
              <a:buAutoNum type="arabicPeriod"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求神保守这些网站和平台，不受恶者侵略，能正常运作。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marL="514350" indent="-514350">
              <a:lnSpc>
                <a:spcPct val="110000"/>
              </a:lnSpc>
              <a:buFont typeface="Wingdings" panose="05000000000000000000" charset="0"/>
              <a:buAutoNum type="arabicPeriod"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借这些管道，将福音种子散播在网友的心田，预备他们的心成为好土，早日得着基督救恩。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Movie-1920 x 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8330" y="474345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pPr algn="ctr"/>
            <a:r>
              <a:rPr lang="zh-CN" altLang="en-US" sz="6000">
                <a:solidFill>
                  <a:srgbClr val="C00000"/>
                </a:solidFill>
                <a:effectLst/>
                <a:sym typeface="+mn-ea"/>
              </a:rPr>
              <a:t>媒体宣教的使命</a:t>
            </a:r>
            <a:r>
              <a:rPr lang="en-US" altLang="zh-CN" sz="6000">
                <a:solidFill>
                  <a:srgbClr val="C00000"/>
                </a:solidFill>
                <a:effectLst/>
                <a:sym typeface="+mn-ea"/>
              </a:rPr>
              <a:t> </a:t>
            </a:r>
            <a:r>
              <a:rPr lang="zh-CN" altLang="en-US" sz="4000">
                <a:solidFill>
                  <a:srgbClr val="7E6000"/>
                </a:solidFill>
                <a:effectLst/>
                <a:sym typeface="+mn-ea"/>
              </a:rPr>
              <a:t>为自己祷告</a:t>
            </a:r>
            <a:endParaRPr lang="zh-CN" altLang="en-US" sz="4000">
              <a:solidFill>
                <a:srgbClr val="7E6000"/>
              </a:solidFill>
              <a:effectLst/>
              <a:sym typeface="+mn-ea"/>
            </a:endParaRP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327785" y="1764030"/>
            <a:ext cx="9690735" cy="479806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20000"/>
              </a:lnSpc>
              <a:buFont typeface="Wingdings" panose="05000000000000000000" charset="0"/>
              <a:buAutoNum type="arabicPeriod"/>
            </a:pPr>
            <a:r>
              <a:rPr lang="zh-CN" altLang="en-US" sz="3200" b="1">
                <a:solidFill>
                  <a:srgbClr val="7E6000"/>
                </a:solidFill>
                <a:effectLst/>
                <a:sym typeface="+mn-ea"/>
              </a:rPr>
              <a:t>身为媒体使用者的我们，都能善用网络和资讯。</a:t>
            </a:r>
            <a:endParaRPr lang="zh-CN" altLang="en-US" sz="3200" b="1">
              <a:solidFill>
                <a:srgbClr val="7E6000"/>
              </a:solidFill>
              <a:effectLst/>
              <a:sym typeface="+mn-ea"/>
            </a:endParaRPr>
          </a:p>
          <a:p>
            <a:pPr marL="514350" indent="-514350">
              <a:lnSpc>
                <a:spcPct val="120000"/>
              </a:lnSpc>
              <a:buFont typeface="Wingdings" panose="05000000000000000000" charset="0"/>
              <a:buAutoNum type="arabicPeriod"/>
            </a:pPr>
            <a:r>
              <a:rPr lang="zh-CN" altLang="en-US" sz="3200" b="1" dirty="0">
                <a:solidFill>
                  <a:srgbClr val="7E6000"/>
                </a:solidFill>
                <a:sym typeface="+mn-ea"/>
              </a:rPr>
              <a:t>恳求主让我们有能力和智慧，分辨和提</a:t>
            </a:r>
            <a:r>
              <a:rPr lang="zh-CN" altLang="en-US" sz="3200" b="1" dirty="0" smtClean="0">
                <a:solidFill>
                  <a:srgbClr val="7E6000"/>
                </a:solidFill>
                <a:sym typeface="+mn-ea"/>
              </a:rPr>
              <a:t>防每天所</a:t>
            </a:r>
            <a:r>
              <a:rPr lang="zh-CN" altLang="en-US" sz="3200" b="1" dirty="0">
                <a:solidFill>
                  <a:srgbClr val="7E6000"/>
                </a:solidFill>
                <a:sym typeface="+mn-ea"/>
              </a:rPr>
              <a:t>接收的资讯，特别是不符合圣经教导的价值观。</a:t>
            </a:r>
            <a:endParaRPr lang="zh-CN" altLang="en-US" sz="3200" b="1" dirty="0">
              <a:solidFill>
                <a:srgbClr val="7E6000"/>
              </a:solidFill>
              <a:sym typeface="+mn-ea"/>
            </a:endParaRPr>
          </a:p>
          <a:p>
            <a:pPr marL="514350" indent="-514350">
              <a:lnSpc>
                <a:spcPct val="120000"/>
              </a:lnSpc>
              <a:buFont typeface="Wingdings" panose="05000000000000000000" charset="0"/>
              <a:buAutoNum type="arabicPeriod"/>
            </a:pPr>
            <a:r>
              <a:rPr lang="zh-CN" altLang="en-US" sz="3200" b="1" dirty="0">
                <a:solidFill>
                  <a:srgbClr val="7E6000"/>
                </a:solidFill>
                <a:sym typeface="+mn-ea"/>
              </a:rPr>
              <a:t>透过网络媒体，让我们成为基督的见证，使神国因我们得彰显、被拓展！</a:t>
            </a:r>
            <a:endParaRPr lang="zh-CN" altLang="en-US" sz="3200" b="1" dirty="0">
              <a:solidFill>
                <a:srgbClr val="7E6000"/>
              </a:solidFill>
              <a:effectLst/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5130" y="431165"/>
            <a:ext cx="2594610" cy="2594610"/>
          </a:xfrm>
          <a:prstGeom prst="rect">
            <a:avLst/>
          </a:prstGeom>
        </p:spPr>
      </p:pic>
      <p:pic>
        <p:nvPicPr>
          <p:cNvPr id="16" name="图片 15" descr="ICB网站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34930" y="336550"/>
            <a:ext cx="1703705" cy="1703705"/>
          </a:xfrm>
          <a:prstGeom prst="rect">
            <a:avLst/>
          </a:prstGeom>
        </p:spPr>
      </p:pic>
      <p:pic>
        <p:nvPicPr>
          <p:cNvPr id="7" name="图片 6" descr="2026 b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sp>
        <p:nvSpPr>
          <p:cNvPr id="5" name="左箭头 4"/>
          <p:cNvSpPr/>
          <p:nvPr/>
        </p:nvSpPr>
        <p:spPr>
          <a:xfrm flipH="1">
            <a:off x="5894705" y="785495"/>
            <a:ext cx="3756660" cy="1122045"/>
          </a:xfrm>
          <a:prstGeom prst="leftArrow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 flipH="1">
            <a:off x="5932170" y="1063625"/>
            <a:ext cx="3298825" cy="571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/>
              <a:t>欢迎扫码了解更多</a:t>
            </a:r>
            <a:endParaRPr lang="zh-CN" altLang="en-US" sz="2800" b="1"/>
          </a:p>
        </p:txBody>
      </p:sp>
      <p:sp>
        <p:nvSpPr>
          <p:cNvPr id="11" name="左箭头 10"/>
          <p:cNvSpPr/>
          <p:nvPr>
            <p:custDataLst>
              <p:tags r:id="rId5"/>
            </p:custDataLst>
          </p:nvPr>
        </p:nvSpPr>
        <p:spPr>
          <a:xfrm flipH="1">
            <a:off x="518160" y="4488815"/>
            <a:ext cx="2940050" cy="1122045"/>
          </a:xfrm>
          <a:prstGeom prst="leftArrow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520700" y="4763770"/>
            <a:ext cx="3298825" cy="571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/>
              <a:t>支持媒体宣教</a:t>
            </a:r>
            <a:endParaRPr lang="zh-CN" altLang="en-US" sz="2800" b="1"/>
          </a:p>
        </p:txBody>
      </p:sp>
      <p:pic>
        <p:nvPicPr>
          <p:cNvPr id="3" name="图片 2" descr="SPay DuitNow IC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485" y="2279015"/>
            <a:ext cx="3035935" cy="4293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宗旨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6 b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sp>
        <p:nvSpPr>
          <p:cNvPr id="7" name="标题 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9740" y="537845"/>
            <a:ext cx="10816590" cy="1024890"/>
          </a:xfrm>
        </p:spPr>
        <p:txBody>
          <a:bodyPr>
            <a:noAutofit/>
          </a:bodyPr>
          <a:lstStyle/>
          <a:p>
            <a:r>
              <a:rPr lang="zh-CN" altLang="en-US" sz="60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icrosoft YaHei" panose="020B0503020204020204" pitchFamily="34" charset="-122"/>
              </a:rPr>
              <a:t>我们的事工：媒体宣教</a:t>
            </a:r>
            <a:endParaRPr lang="zh-CN" altLang="en-US" sz="6000">
              <a:solidFill>
                <a:schemeClr val="tx1">
                  <a:lumMod val="85000"/>
                  <a:lumOff val="15000"/>
                </a:schemeClr>
              </a:solidFill>
              <a:effectLst/>
              <a:latin typeface="Microsoft YaHei" panose="020B0503020204020204" pitchFamily="34" charset="-122"/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9740" y="1465580"/>
            <a:ext cx="10816590" cy="4759325"/>
          </a:xfrm>
        </p:spPr>
        <p:txBody>
          <a:bodyPr anchor="ctr" anchorCtr="0">
            <a:normAutofit/>
          </a:bodyPr>
          <a:lstStyle/>
          <a:p>
            <a:pPr marL="742950" indent="-742950">
              <a:lnSpc>
                <a:spcPct val="170000"/>
              </a:lnSpc>
              <a:buAutoNum type="arabicPeriod"/>
            </a:pPr>
            <a:r>
              <a:rPr lang="zh-CN" altLang="en-US" sz="44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</a:rPr>
              <a:t>支援年会各部</a:t>
            </a:r>
            <a:endParaRPr lang="zh-CN" altLang="en-US" sz="4400" b="1">
              <a:solidFill>
                <a:schemeClr val="tx2">
                  <a:lumMod val="75000"/>
                  <a:lumOff val="25000"/>
                </a:schemeClr>
              </a:solidFill>
              <a:effectLst/>
            </a:endParaRPr>
          </a:p>
          <a:p>
            <a:pPr marL="742950" indent="-742950">
              <a:lnSpc>
                <a:spcPct val="170000"/>
              </a:lnSpc>
              <a:buAutoNum type="arabicPeriod"/>
            </a:pPr>
            <a:r>
              <a:rPr lang="zh-CN" altLang="en-US" sz="44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sym typeface="+mn-ea"/>
              </a:rPr>
              <a:t>网页及社交</a:t>
            </a:r>
            <a:r>
              <a:rPr lang="zh-CN" altLang="en-US" sz="44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sym typeface="+mn-ea"/>
              </a:rPr>
              <a:t>媒体平台营运</a:t>
            </a:r>
            <a:endParaRPr lang="zh-CN" altLang="en-US" sz="4400" b="1">
              <a:solidFill>
                <a:schemeClr val="tx2">
                  <a:lumMod val="75000"/>
                  <a:lumOff val="25000"/>
                </a:schemeClr>
              </a:solidFill>
              <a:effectLst/>
              <a:sym typeface="+mn-ea"/>
            </a:endParaRPr>
          </a:p>
          <a:p>
            <a:pPr marL="457200" lvl="1" indent="0">
              <a:lnSpc>
                <a:spcPct val="90000"/>
              </a:lnSpc>
              <a:buNone/>
            </a:pPr>
            <a:r>
              <a:rPr lang="zh-CN" altLang="en-US" sz="3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sym typeface="+mn-ea"/>
              </a:rPr>
              <a:t>【网站与社媒</a:t>
            </a:r>
            <a:r>
              <a:rPr lang="zh-CN" altLang="en-US" sz="3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sym typeface="+mn-ea"/>
              </a:rPr>
              <a:t>账号管理、影音制作</a:t>
            </a:r>
            <a:r>
              <a:rPr lang="zh-CN" altLang="en-US" sz="3200">
                <a:solidFill>
                  <a:schemeClr val="tx2">
                    <a:lumMod val="75000"/>
                    <a:lumOff val="25000"/>
                  </a:schemeClr>
                </a:solidFill>
                <a:effectLst/>
              </a:rPr>
              <a:t>、</a:t>
            </a:r>
            <a:endParaRPr lang="zh-CN" altLang="en-US" sz="3200">
              <a:solidFill>
                <a:schemeClr val="tx2">
                  <a:lumMod val="75000"/>
                  <a:lumOff val="25000"/>
                </a:schemeClr>
              </a:solidFill>
              <a:effectLst/>
            </a:endParaRPr>
          </a:p>
          <a:p>
            <a:pPr marL="0" indent="457200">
              <a:lnSpc>
                <a:spcPct val="90000"/>
              </a:lnSpc>
              <a:buNone/>
            </a:pPr>
            <a:r>
              <a:rPr lang="zh-CN" altLang="en-US" sz="3200">
                <a:solidFill>
                  <a:schemeClr val="tx2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altLang="zh-CN" sz="3200">
                <a:solidFill>
                  <a:schemeClr val="tx2">
                    <a:lumMod val="75000"/>
                    <a:lumOff val="25000"/>
                  </a:schemeClr>
                </a:solidFill>
                <a:effectLst/>
              </a:rPr>
              <a:t>  </a:t>
            </a:r>
            <a:r>
              <a:rPr lang="zh-CN" altLang="en-US" sz="3200">
                <a:solidFill>
                  <a:schemeClr val="tx2">
                    <a:lumMod val="75000"/>
                    <a:lumOff val="25000"/>
                  </a:schemeClr>
                </a:solidFill>
                <a:effectLst/>
              </a:rPr>
              <a:t>设计与动画漫画、文字</a:t>
            </a:r>
            <a:r>
              <a:rPr lang="zh-CN" altLang="en-US" sz="3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sym typeface="+mn-ea"/>
              </a:rPr>
              <a:t>与宣传】</a:t>
            </a:r>
            <a:endParaRPr lang="zh-CN" altLang="en-US" sz="3200">
              <a:solidFill>
                <a:schemeClr val="tx2">
                  <a:lumMod val="75000"/>
                  <a:lumOff val="25000"/>
                </a:schemeClr>
              </a:solidFill>
              <a:effectLst/>
              <a:sym typeface="+mn-ea"/>
            </a:endParaRPr>
          </a:p>
        </p:txBody>
      </p:sp>
      <p:cxnSp>
        <p:nvCxnSpPr>
          <p:cNvPr id="9" name="Straight Connector 8"/>
          <p:cNvCxnSpPr/>
          <p:nvPr>
            <p:custDataLst>
              <p:tags r:id="rId4"/>
            </p:custDataLst>
          </p:nvPr>
        </p:nvCxnSpPr>
        <p:spPr>
          <a:xfrm flipV="1">
            <a:off x="514985" y="1558925"/>
            <a:ext cx="11300460" cy="381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ray-1920 x 108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内容占位符 2"/>
          <p:cNvSpPr>
            <a:spLocks noGrp="1"/>
          </p:cNvSpPr>
          <p:nvPr/>
        </p:nvSpPr>
        <p:spPr>
          <a:xfrm>
            <a:off x="5798185" y="601345"/>
            <a:ext cx="6510655" cy="434784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charset="0"/>
              <a:buChar char="§"/>
              <a:defRPr/>
            </a:pPr>
            <a:r>
              <a:rPr kumimoji="0" lang="zh-CN" altLang="en-US" sz="2700" b="1" i="0" u="none" strike="noStrike" kern="1200" cap="none" spc="150" normalizeH="0" baseline="0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主任：</a:t>
            </a:r>
            <a:r>
              <a:rPr kumimoji="0" lang="zh-CN" altLang="en-US" sz="2700" b="1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刘婷婷姐妹</a:t>
            </a:r>
            <a:endParaRPr kumimoji="0" lang="zh-CN" altLang="en-US" sz="2700" b="1" i="0" u="none" strike="noStrike" kern="1200" cap="none" spc="150" normalizeH="0" baseline="0" noProof="0" dirty="0">
              <a:ln>
                <a:noFill/>
              </a:ln>
              <a:solidFill>
                <a:srgbClr val="FFFFFF"/>
              </a:solidFill>
              <a:effectLst>
                <a:glow>
                  <a:srgbClr val="6096E6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charset="0"/>
              <a:buChar char="§"/>
              <a:defRPr/>
            </a:pPr>
            <a:r>
              <a:rPr kumimoji="0" lang="zh-CN" altLang="en-US" sz="2700" b="1" i="0" u="none" strike="noStrike" kern="1200" cap="none" spc="150" normalizeH="0" baseline="0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影音制作：</a:t>
            </a:r>
            <a:endParaRPr kumimoji="0" lang="zh-CN" altLang="en-US" sz="2700" b="1" i="0" u="none" strike="noStrike" kern="1200" cap="none" spc="150" normalizeH="0" baseline="0" dirty="0">
              <a:solidFill>
                <a:schemeClr val="accent3">
                  <a:lumMod val="50000"/>
                </a:schemeClr>
              </a:solidFill>
              <a:effectLst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2700" b="1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sym typeface="+mn-ea"/>
              </a:rPr>
              <a:t> </a:t>
            </a:r>
            <a:r>
              <a:rPr lang="zh-CN" altLang="en-US" sz="2700" b="1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sym typeface="+mn-ea"/>
              </a:rPr>
              <a:t>陈重均弟兄</a:t>
            </a:r>
            <a:r>
              <a:rPr lang="en-US" altLang="zh-CN" sz="2700" b="1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sym typeface="+mn-ea"/>
              </a:rPr>
              <a:t> </a:t>
            </a:r>
            <a:r>
              <a:rPr lang="zh-CN" altLang="en-US" sz="2700" b="1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sym typeface="+mn-ea"/>
              </a:rPr>
              <a:t>陈施彤姐妹</a:t>
            </a:r>
            <a:r>
              <a:rPr kumimoji="0" lang="en-US" altLang="zh-CN" sz="2700" b="1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lang="zh-CN" altLang="en-US" sz="2700" b="1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sym typeface="+mn-ea"/>
              </a:rPr>
              <a:t>陈祯翠姐妹</a:t>
            </a:r>
            <a:endParaRPr lang="zh-CN" altLang="en-US" sz="2700" b="1" noProof="0" dirty="0">
              <a:ln>
                <a:noFill/>
              </a:ln>
              <a:solidFill>
                <a:srgbClr val="FFFFFF"/>
              </a:solidFill>
              <a:effectLst>
                <a:glow>
                  <a:srgbClr val="6096E6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sym typeface="+mn-ea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charset="0"/>
              <a:buChar char="§"/>
              <a:defRPr/>
            </a:pPr>
            <a:r>
              <a:rPr lang="zh-CN" altLang="en-US" sz="2700" b="1" dirty="0">
                <a:solidFill>
                  <a:schemeClr val="accent3">
                    <a:lumMod val="50000"/>
                  </a:schemeClr>
                </a:solidFill>
                <a:effectLst/>
                <a:sym typeface="+mn-ea"/>
              </a:rPr>
              <a:t>设计与文宣：</a:t>
            </a:r>
            <a:endParaRPr lang="zh-CN" altLang="en-US" sz="2700" b="1" dirty="0">
              <a:solidFill>
                <a:schemeClr val="accent3">
                  <a:lumMod val="50000"/>
                </a:schemeClr>
              </a:solidFill>
              <a:effectLst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2700" b="1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sym typeface="+mn-ea"/>
              </a:rPr>
              <a:t> </a:t>
            </a:r>
            <a:r>
              <a:rPr lang="zh-CN" altLang="en-US" sz="2700" b="1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sym typeface="+mn-ea"/>
              </a:rPr>
              <a:t>林佳锦姐妹</a:t>
            </a:r>
            <a:r>
              <a:rPr lang="en-US" altLang="zh-CN" sz="2700" b="1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sym typeface="+mn-ea"/>
              </a:rPr>
              <a:t> </a:t>
            </a:r>
            <a:r>
              <a:rPr lang="zh-CN" altLang="en-US" sz="2700" b="1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sym typeface="+mn-ea"/>
              </a:rPr>
              <a:t>许方瑜姐妹</a:t>
            </a:r>
            <a:r>
              <a:rPr lang="en-US" altLang="zh-CN" sz="2700" b="1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sym typeface="+mn-ea"/>
              </a:rPr>
              <a:t> </a:t>
            </a:r>
            <a:r>
              <a:rPr lang="zh-CN" altLang="en-US" sz="2700" b="1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sym typeface="+mn-ea"/>
              </a:rPr>
              <a:t>林娜姐妹</a:t>
            </a:r>
            <a:endParaRPr kumimoji="0" lang="zh-CN" altLang="en-US" sz="2400" b="1" i="0" u="none" strike="noStrike" kern="1200" cap="none" spc="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charset="0"/>
              <a:buChar char="§"/>
              <a:defRPr/>
            </a:pPr>
            <a:r>
              <a:rPr kumimoji="0" lang="zh-CN" altLang="en-US" sz="2700" b="1" i="0" u="none" strike="noStrike" kern="1200" cap="none" spc="150" normalizeH="0" baseline="0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  <a:sym typeface="+mn-ea"/>
              </a:rPr>
              <a:t>平台维护与开发：</a:t>
            </a:r>
            <a:r>
              <a:rPr kumimoji="0" lang="en-US" altLang="zh-CN" sz="2700" b="1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  <a:sym typeface="+mn-ea"/>
              </a:rPr>
              <a:t>   </a:t>
            </a:r>
            <a:endParaRPr kumimoji="0" lang="en-US" altLang="zh-CN" sz="2700" b="1" i="0" u="none" strike="noStrike" kern="1200" cap="none" spc="150" normalizeH="0" baseline="0" noProof="0" dirty="0">
              <a:ln>
                <a:noFill/>
              </a:ln>
              <a:solidFill>
                <a:srgbClr val="FFFFFF"/>
              </a:solidFill>
              <a:effectLst>
                <a:glow>
                  <a:srgbClr val="6096E6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en-US" altLang="zh-CN" sz="2700" b="1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  <a:sym typeface="+mn-ea"/>
              </a:rPr>
              <a:t> </a:t>
            </a:r>
            <a:r>
              <a:rPr lang="zh-CN" altLang="en-US" sz="2700" b="1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sym typeface="+mn-ea"/>
              </a:rPr>
              <a:t>梁一花姐妹</a:t>
            </a:r>
            <a:r>
              <a:rPr lang="en-US" altLang="zh-CN" sz="2700" b="1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sym typeface="+mn-ea"/>
              </a:rPr>
              <a:t> </a:t>
            </a:r>
            <a:r>
              <a:rPr kumimoji="0" lang="zh-CN" altLang="en-US" sz="2700" b="1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  <a:sym typeface="+mn-ea"/>
              </a:rPr>
              <a:t>林景鸿弟兄</a:t>
            </a:r>
            <a:r>
              <a:rPr kumimoji="0" lang="en-US" altLang="zh-CN" sz="2700" b="1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  <a:sym typeface="+mn-ea"/>
              </a:rPr>
              <a:t> </a:t>
            </a:r>
            <a:r>
              <a:rPr kumimoji="0" lang="zh-CN" altLang="en-US" sz="2700" b="1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  <a:sym typeface="+mn-ea"/>
              </a:rPr>
              <a:t>许定凯弟兄</a:t>
            </a:r>
            <a:endParaRPr kumimoji="0" lang="zh-CN" altLang="en-US" sz="2700" b="1" i="0" u="none" strike="noStrike" kern="1200" cap="none" spc="150" normalizeH="0" baseline="0" noProof="0" dirty="0">
              <a:ln>
                <a:noFill/>
              </a:ln>
              <a:solidFill>
                <a:srgbClr val="FFFFFF"/>
              </a:solidFill>
              <a:effectLst>
                <a:glow>
                  <a:srgbClr val="6096E6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/>
            </a:pPr>
            <a:endParaRPr kumimoji="0" lang="zh-CN" altLang="en-US" sz="2700" b="1" i="0" u="none" strike="noStrike" kern="1200" cap="none" spc="150" normalizeH="0" baseline="0" noProof="0" dirty="0">
              <a:ln>
                <a:noFill/>
              </a:ln>
              <a:solidFill>
                <a:srgbClr val="FFFFFF"/>
              </a:solidFill>
              <a:effectLst>
                <a:glow>
                  <a:srgbClr val="6096E6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49860" y="5380990"/>
            <a:ext cx="8538210" cy="26670"/>
          </a:xfrm>
          <a:prstGeom prst="line">
            <a:avLst/>
          </a:prstGeom>
          <a:ln w="38100">
            <a:solidFill>
              <a:srgbClr val="FAFA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 1"/>
          <p:cNvSpPr>
            <a:spLocks noGrp="1"/>
          </p:cNvSpPr>
          <p:nvPr/>
        </p:nvSpPr>
        <p:spPr>
          <a:xfrm>
            <a:off x="275590" y="5556250"/>
            <a:ext cx="10816590" cy="102489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FFFFFF">
                      <a:alpha val="10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endPos="0" dir="5400000" sy="-100000" algn="bl" rotWithShape="0"/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我们的</a:t>
            </a:r>
            <a:r>
              <a:rPr kumimoji="0" lang="zh-CN" altLang="en-US" sz="6200" b="1" i="0" u="none" strike="noStrike" kern="1200" cap="none" spc="300" normalizeH="0" baseline="0" noProof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>
                    <a:srgbClr val="FFFFFF">
                      <a:alpha val="100000"/>
                    </a:srgbClr>
                  </a:glow>
                  <a:reflection endPos="0" dir="5400000" sy="-100000" algn="bl" rotWithShape="0"/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团队</a:t>
            </a:r>
            <a:endParaRPr kumimoji="0" lang="zh-CN" altLang="en-US" sz="6200" b="1" i="0" u="none" strike="noStrike" kern="1200" cap="none" spc="300" normalizeH="0" baseline="0" noProof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>
                  <a:srgbClr val="FFFFFF">
                    <a:alpha val="100000"/>
                  </a:srgbClr>
                </a:glow>
                <a:reflection endPos="0" dir="5400000" sy="-100000" algn="bl" rotWithShape="0"/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</p:txBody>
      </p:sp>
      <p:sp>
        <p:nvSpPr>
          <p:cNvPr id="6" name="内容占位符 2"/>
          <p:cNvSpPr>
            <a:spLocks noGrp="1"/>
          </p:cNvSpPr>
          <p:nvPr/>
        </p:nvSpPr>
        <p:spPr>
          <a:xfrm>
            <a:off x="149860" y="337185"/>
            <a:ext cx="5326380" cy="3870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  <a:buFont typeface="Wingdings" panose="05000000000000000000" charset="0"/>
              <a:buChar char="§"/>
            </a:pP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主席</a:t>
            </a:r>
            <a:r>
              <a:rPr lang="zh-CN" altLang="en-US" b="1" dirty="0" smtClean="0">
                <a:solidFill>
                  <a:schemeClr val="accent3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刘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向平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牧师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90000"/>
              </a:lnSpc>
              <a:buFont typeface="Wingdings" panose="05000000000000000000" charset="0"/>
              <a:buChar char="§"/>
            </a:pP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副主席：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刘本煌牧师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90000"/>
              </a:lnSpc>
              <a:buFont typeface="Wingdings" panose="05000000000000000000" charset="0"/>
              <a:buChar char="§"/>
            </a:pP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文书</a:t>
            </a:r>
            <a:r>
              <a:rPr lang="zh-CN" altLang="en-US" b="1" dirty="0" smtClean="0">
                <a:solidFill>
                  <a:schemeClr val="accent3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许定莉传道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90000"/>
              </a:lnSpc>
              <a:buFont typeface="Wingdings" panose="05000000000000000000" charset="0"/>
              <a:buChar char="§"/>
            </a:pP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财政：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刘世彬姐妹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90000"/>
              </a:lnSpc>
              <a:buFont typeface="Wingdings" panose="05000000000000000000" charset="0"/>
              <a:buChar char="§"/>
            </a:pP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查账：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詹家恩弟兄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90000"/>
              </a:lnSpc>
              <a:buFont typeface="Wingdings" panose="05000000000000000000" charset="0"/>
              <a:buChar char="§"/>
            </a:pP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部员：</a:t>
            </a: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林</a:t>
            </a:r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  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燕牧</a:t>
            </a: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师</a:t>
            </a:r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  </a:t>
            </a: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黄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传腾牧</a:t>
            </a: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师</a:t>
            </a:r>
            <a:endParaRPr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Microsoft YaHei" panose="020B0503020204020204" pitchFamily="34" charset="-122"/>
              <a:sym typeface="+mn-ea"/>
            </a:endParaRPr>
          </a:p>
          <a:p>
            <a:pPr marL="0" indent="1144905" algn="just">
              <a:lnSpc>
                <a:spcPct val="90000"/>
              </a:lnSpc>
              <a:buNone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翁新兴牧师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 </a:t>
            </a:r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王凯麟弟兄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Microsoft YaHei" panose="020B0503020204020204" pitchFamily="34" charset="-122"/>
              <a:sym typeface="+mn-ea"/>
            </a:endParaRPr>
          </a:p>
          <a:p>
            <a:pPr marL="342900" lvl="1" indent="802005" algn="just">
              <a:lnSpc>
                <a:spcPct val="90000"/>
              </a:lnSpc>
              <a:buNone/>
            </a:pP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张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锦航弟兄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 </a:t>
            </a: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曾健丰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弟兄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Microsoft YaHei" panose="020B0503020204020204" pitchFamily="34" charset="-122"/>
              <a:sym typeface="+mn-ea"/>
            </a:endParaRPr>
          </a:p>
          <a:p>
            <a:pPr marL="342900" lvl="1" indent="802005" algn="just">
              <a:lnSpc>
                <a:spcPct val="90000"/>
              </a:lnSpc>
              <a:buNone/>
            </a:pP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方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友其弟兄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 </a:t>
            </a: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钟增祥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弟兄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Microsoft YaHei" panose="020B0503020204020204" pitchFamily="34" charset="-122"/>
            </a:endParaRPr>
          </a:p>
          <a:p>
            <a:pPr marL="342900" lvl="1" indent="802005" algn="just">
              <a:lnSpc>
                <a:spcPct val="90000"/>
              </a:lnSpc>
              <a:buNone/>
            </a:pP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黄道昌弟兄【按职】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 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Microsoft YaHei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ray-1920 x 108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61315" y="1442720"/>
            <a:ext cx="11403965" cy="34925"/>
          </a:xfrm>
          <a:prstGeom prst="line">
            <a:avLst/>
          </a:prstGeom>
          <a:ln w="38100">
            <a:solidFill>
              <a:srgbClr val="FAFA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 1"/>
          <p:cNvSpPr>
            <a:spLocks noGrp="1"/>
          </p:cNvSpPr>
          <p:nvPr/>
        </p:nvSpPr>
        <p:spPr>
          <a:xfrm>
            <a:off x="518160" y="377825"/>
            <a:ext cx="10816590" cy="102489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FFFFFF">
                      <a:alpha val="10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endPos="0" dir="5400000" sy="-100000" algn="bl" rotWithShape="0"/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我们的</a:t>
            </a:r>
            <a:r>
              <a:rPr kumimoji="0" lang="zh-CN" altLang="en-US" sz="6200" b="1" i="0" u="none" strike="noStrike" kern="1200" cap="none" spc="300" normalizeH="0" baseline="0" noProof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>
                    <a:srgbClr val="FFFFFF">
                      <a:alpha val="100000"/>
                    </a:srgbClr>
                  </a:glow>
                  <a:reflection endPos="0" dir="5400000" sy="-100000" algn="bl" rotWithShape="0"/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团队</a:t>
            </a:r>
            <a:endParaRPr kumimoji="0" lang="zh-CN" altLang="en-US" sz="6200" b="1" i="0" u="none" strike="noStrike" kern="1200" cap="none" spc="300" normalizeH="0" baseline="0" noProof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>
                  <a:srgbClr val="FFFFFF">
                    <a:alpha val="100000"/>
                  </a:srgbClr>
                </a:glow>
                <a:reflection endPos="0" dir="5400000" sy="-100000" algn="bl" rotWithShape="0"/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</p:txBody>
      </p:sp>
      <p:sp>
        <p:nvSpPr>
          <p:cNvPr id="6" name="文本框 4"/>
          <p:cNvSpPr txBox="1"/>
          <p:nvPr>
            <p:custDataLst>
              <p:tags r:id="rId4"/>
            </p:custDataLst>
          </p:nvPr>
        </p:nvSpPr>
        <p:spPr>
          <a:xfrm>
            <a:off x="496570" y="1235075"/>
            <a:ext cx="10727690" cy="399351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indent="0" algn="l">
              <a:lnSpc>
                <a:spcPct val="130000"/>
              </a:lnSpc>
              <a:buFont typeface="+mj-lt"/>
              <a:buNone/>
            </a:pPr>
            <a:r>
              <a:rPr lang="zh-CN" altLang="en-US" sz="4000" b="1" dirty="0">
                <a:solidFill>
                  <a:schemeClr val="accent3">
                    <a:lumMod val="50000"/>
                  </a:schemeClr>
                </a:solidFill>
                <a:effectLst/>
                <a:sym typeface="+mn-ea"/>
              </a:rPr>
              <a:t>代祷事项：</a:t>
            </a:r>
            <a:endParaRPr lang="zh-CN" altLang="en-US" sz="4000" b="1" spc="150" dirty="0">
              <a:solidFill>
                <a:schemeClr val="accent3">
                  <a:lumMod val="50000"/>
                </a:schemeClr>
              </a:solidFill>
              <a:effectLst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marL="514350" indent="-514350" algn="l">
              <a:lnSpc>
                <a:spcPct val="130000"/>
              </a:lnSpc>
              <a:buFont typeface="+mj-lt"/>
              <a:buAutoNum type="arabicPeriod"/>
            </a:pPr>
            <a:r>
              <a:rPr lang="zh-CN" altLang="en-US" sz="4000" b="1" spc="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与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主有密切的关系，与人有美好的团契。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algn="l">
              <a:lnSpc>
                <a:spcPct val="130000"/>
              </a:lnSpc>
              <a:buFont typeface="+mj-lt"/>
              <a:buAutoNum type="arabicPeriod"/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在事工的执行与推展中，由主掌权；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有国度异象，同感一灵，殷勤做主工。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Video-1920 x 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635" cy="6858635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8330" y="474345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zh-CN" altLang="en-US" sz="6000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影音制</a:t>
            </a:r>
            <a:r>
              <a:rPr lang="zh-CN" altLang="en-US" sz="6000" dirty="0">
                <a:solidFill>
                  <a:schemeClr val="accent4">
                    <a:lumMod val="50000"/>
                  </a:schemeClr>
                </a:solidFill>
                <a:effectLst/>
                <a:sym typeface="+mn-ea"/>
              </a:rPr>
              <a:t>作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（陈重均弟兄、陈施彤姐妹、陈祯翠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姐妹）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effectLst/>
              <a:sym typeface="+mn-ea"/>
            </a:endParaRP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608330" y="1409700"/>
            <a:ext cx="10968990" cy="494601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charset="0"/>
              <a:buChar char="§"/>
            </a:pP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 </a:t>
            </a:r>
            <a:r>
              <a:rPr lang="zh-CN" altLang="en-US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支援年会各部：</a:t>
            </a:r>
            <a:r>
              <a:rPr lang="zh-CN" altLang="en-US" sz="2800" b="1" dirty="0">
                <a:effectLst/>
                <a:sym typeface="+mn-ea"/>
              </a:rPr>
              <a:t>声音及画面录制、</a:t>
            </a: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直播活动、宣传片、活动拍摄及剪辑等</a:t>
            </a: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。</a:t>
            </a:r>
            <a:endParaRPr lang="en-US" altLang="zh-CN" sz="2800" b="1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sym typeface="+mn-ea"/>
            </a:endParaRPr>
          </a:p>
          <a:p>
            <a:pPr marL="0" indent="0" algn="just">
              <a:buNone/>
            </a:pPr>
            <a:endParaRPr lang="en-US" altLang="zh-CN" sz="2800" b="1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sym typeface="+mn-ea"/>
            </a:endParaRP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525" y="2980690"/>
            <a:ext cx="5070475" cy="38042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220" y="2560320"/>
            <a:ext cx="5292090" cy="3970655"/>
          </a:xfrm>
          <a:prstGeom prst="rect">
            <a:avLst/>
          </a:prstGeom>
        </p:spPr>
      </p:pic>
      <p:pic>
        <p:nvPicPr>
          <p:cNvPr id="9" name="图片 8" descr="IMG_E03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5440" y="2406015"/>
            <a:ext cx="4888230" cy="2749550"/>
          </a:xfrm>
          <a:prstGeom prst="rect">
            <a:avLst/>
          </a:prstGeom>
        </p:spPr>
      </p:pic>
      <p:pic>
        <p:nvPicPr>
          <p:cNvPr id="11" name="图片 10" descr="IMG_65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0260" y="3643630"/>
            <a:ext cx="4613275" cy="307594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97"/>
          <a:stretch>
            <a:fillRect/>
          </a:stretch>
        </p:blipFill>
        <p:spPr>
          <a:xfrm>
            <a:off x="2694940" y="3051175"/>
            <a:ext cx="4000500" cy="366839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Video-1920 x 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635" cy="6858635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8330" y="474345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pPr algn="l">
              <a:buClrTx/>
              <a:buSzTx/>
              <a:buFontTx/>
            </a:pPr>
            <a:r>
              <a:rPr lang="zh-CN" altLang="en-US" sz="6000" dirty="0">
                <a:solidFill>
                  <a:schemeClr val="accent4">
                    <a:lumMod val="50000"/>
                  </a:schemeClr>
                </a:solidFill>
                <a:effectLst/>
                <a:sym typeface="+mn-ea"/>
              </a:rPr>
              <a:t>影音制作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（陈重均弟兄、陈施彤姐妹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、陈祯翠姐妹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）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effectLst/>
              <a:sym typeface="+mn-ea"/>
            </a:endParaRP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608330" y="1490345"/>
            <a:ext cx="10968990" cy="50469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§"/>
            </a:pPr>
            <a:r>
              <a:rPr lang="zh-CN" altLang="en-US" sz="2800" b="1" dirty="0" smtClean="0">
                <a:solidFill>
                  <a:schemeClr val="accent4">
                    <a:lumMod val="50000"/>
                  </a:schemeClr>
                </a:solidFill>
                <a:effectLst/>
                <a:sym typeface="+mn-ea"/>
              </a:rPr>
              <a:t>  各类音视频</a:t>
            </a:r>
            <a:r>
              <a:rPr lang="zh-CN" altLang="en-US" sz="2800" b="1" dirty="0">
                <a:solidFill>
                  <a:schemeClr val="accent4">
                    <a:lumMod val="50000"/>
                  </a:schemeClr>
                </a:solidFill>
                <a:effectLst/>
                <a:sym typeface="+mn-ea"/>
              </a:rPr>
              <a:t>节目制作：</a:t>
            </a: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见证分享、信仰探讨、圣经教导等。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effectLst/>
              <a:sym typeface="+mn-ea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zh-CN" altLang="en-US" sz="2800" b="1" dirty="0" smtClean="0">
                <a:solidFill>
                  <a:schemeClr val="accent4">
                    <a:lumMod val="50000"/>
                  </a:schemeClr>
                </a:solidFill>
                <a:effectLst/>
                <a:sym typeface="+mn-ea"/>
              </a:rPr>
              <a:t>  </a:t>
            </a:r>
            <a:r>
              <a:rPr lang="zh-CN" altLang="en-US" sz="2800" b="1" dirty="0">
                <a:solidFill>
                  <a:srgbClr val="595959"/>
                </a:solidFill>
                <a:sym typeface="+mn-ea"/>
              </a:rPr>
              <a:t>与年会各部合作，开发不同灵命程度的信仰栽培系列节目。</a:t>
            </a:r>
            <a:endParaRPr lang="zh-CN" altLang="en-US" sz="2800" b="1" dirty="0">
              <a:solidFill>
                <a:srgbClr val="595959"/>
              </a:solidFill>
              <a:effectLst/>
              <a:sym typeface="+mn-ea"/>
            </a:endParaRPr>
          </a:p>
        </p:txBody>
      </p:sp>
      <p:pic>
        <p:nvPicPr>
          <p:cNvPr id="8" name="图片 7" descr="youtube 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0" y="2778760"/>
            <a:ext cx="4094480" cy="4094480"/>
          </a:xfrm>
          <a:prstGeom prst="rect">
            <a:avLst/>
          </a:prstGeom>
        </p:spPr>
      </p:pic>
      <p:pic>
        <p:nvPicPr>
          <p:cNvPr id="9" name="图片 8" descr="youtube 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8605" y="2778760"/>
            <a:ext cx="4094480" cy="4094480"/>
          </a:xfrm>
          <a:prstGeom prst="rect">
            <a:avLst/>
          </a:prstGeom>
        </p:spPr>
      </p:pic>
      <p:pic>
        <p:nvPicPr>
          <p:cNvPr id="11" name="图片 10" descr="youtube 0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085" y="2778760"/>
            <a:ext cx="4079875" cy="4079875"/>
          </a:xfrm>
          <a:prstGeom prst="rect">
            <a:avLst/>
          </a:prstGeom>
        </p:spPr>
      </p:pic>
      <p:pic>
        <p:nvPicPr>
          <p:cNvPr id="14" name="图片 13" descr="20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5815" y="2778760"/>
            <a:ext cx="2736215" cy="27362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图片 11" descr="声之途 · 信心导航图 0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025" y="2778760"/>
            <a:ext cx="2892425" cy="28924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图片 14" descr="信仰启航 20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5530" y="4157345"/>
            <a:ext cx="2647315" cy="264731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图片 9" descr="藏宝盒 0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5755" y="4133215"/>
            <a:ext cx="2724785" cy="272478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Video-1920 x 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635" cy="6858635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8330" y="474345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pPr algn="l">
              <a:buClrTx/>
              <a:buSzTx/>
              <a:buFontTx/>
            </a:pPr>
            <a:r>
              <a:rPr lang="zh-CN" altLang="en-US" sz="6000" dirty="0">
                <a:solidFill>
                  <a:schemeClr val="accent4">
                    <a:lumMod val="50000"/>
                  </a:schemeClr>
                </a:solidFill>
                <a:effectLst/>
                <a:sym typeface="+mn-ea"/>
              </a:rPr>
              <a:t>影音制作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（陈重均弟兄、陈施彤姐妹、陈祯翠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姐妹）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effectLst/>
              <a:sym typeface="+mn-ea"/>
            </a:endParaRP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608330" y="1490345"/>
            <a:ext cx="10968990" cy="50469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§"/>
            </a:pPr>
            <a:r>
              <a:rPr lang="zh-CN" altLang="en-US" sz="2800" b="1" dirty="0" smtClean="0">
                <a:solidFill>
                  <a:schemeClr val="accent4">
                    <a:lumMod val="50000"/>
                  </a:schemeClr>
                </a:solidFill>
                <a:effectLst/>
                <a:sym typeface="+mn-ea"/>
              </a:rPr>
              <a:t>  </a:t>
            </a:r>
            <a:r>
              <a:rPr lang="zh-CN" altLang="en-US" sz="2800" b="1" dirty="0">
                <a:solidFill>
                  <a:srgbClr val="AA6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录制、剪接、播放</a:t>
            </a:r>
            <a:r>
              <a:rPr lang="zh-CN" altLang="en-US" sz="2800" b="1" dirty="0">
                <a:solidFill>
                  <a:srgbClr val="595959"/>
                </a:solidFill>
                <a:sym typeface="+mn-ea"/>
              </a:rPr>
              <a:t>《信心旅人》、《</a:t>
            </a:r>
            <a:r>
              <a:rPr lang="en-US" altLang="zh-CN" sz="2800" b="1" dirty="0">
                <a:solidFill>
                  <a:srgbClr val="595959"/>
                </a:solidFill>
                <a:sym typeface="+mn-ea"/>
              </a:rPr>
              <a:t>YAM</a:t>
            </a:r>
            <a:r>
              <a:rPr lang="en-US" altLang="zh-CN" sz="2800" b="1" dirty="0">
                <a:solidFill>
                  <a:srgbClr val="595959"/>
                </a:solidFill>
                <a:latin typeface="Microsoft YaHei" panose="020B0503020204020204" pitchFamily="34" charset="-122"/>
                <a:sym typeface="+mn-ea"/>
              </a:rPr>
              <a:t>✞</a:t>
            </a:r>
            <a:r>
              <a:rPr lang="zh-CN" altLang="en-US" sz="2800" b="1" dirty="0">
                <a:solidFill>
                  <a:srgbClr val="595959"/>
                </a:solidFill>
                <a:sym typeface="+mn-ea"/>
              </a:rPr>
              <a:t>》、《与</a:t>
            </a:r>
            <a:r>
              <a:rPr lang="en-US" altLang="zh-CN" sz="2800" b="1" dirty="0">
                <a:solidFill>
                  <a:srgbClr val="595959"/>
                </a:solidFill>
                <a:sym typeface="+mn-ea"/>
              </a:rPr>
              <a:t>Ni</a:t>
            </a:r>
            <a:r>
              <a:rPr lang="zh-CN" altLang="en-US" sz="2800" b="1" dirty="0">
                <a:solidFill>
                  <a:srgbClr val="595959"/>
                </a:solidFill>
                <a:sym typeface="+mn-ea"/>
              </a:rPr>
              <a:t>同行》等</a:t>
            </a:r>
            <a:r>
              <a:rPr lang="zh-CN" altLang="en-US" sz="2800" b="1" dirty="0">
                <a:solidFill>
                  <a:srgbClr val="595959"/>
                </a:solidFill>
                <a:sym typeface="+mn-ea"/>
              </a:rPr>
              <a:t>平台所需的节目内容。</a:t>
            </a:r>
            <a:endParaRPr lang="zh-CN" altLang="en-US" sz="2800" b="1" dirty="0">
              <a:solidFill>
                <a:srgbClr val="595959"/>
              </a:solidFill>
              <a:effectLst/>
              <a:sym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0000">
            <a:off x="461645" y="3044825"/>
            <a:ext cx="3877945" cy="3035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 l="1241" r="1316"/>
          <a:stretch>
            <a:fillRect/>
          </a:stretch>
        </p:blipFill>
        <p:spPr>
          <a:xfrm rot="21060000">
            <a:off x="1472565" y="3291840"/>
            <a:ext cx="4138930" cy="2837180"/>
          </a:xfrm>
          <a:prstGeom prst="rect">
            <a:avLst/>
          </a:prstGeom>
        </p:spPr>
      </p:pic>
      <p:pic>
        <p:nvPicPr>
          <p:cNvPr id="18" name="内容占位符 17"/>
          <p:cNvPicPr>
            <a:picLocks noChangeAspect="1"/>
          </p:cNvPicPr>
          <p:nvPr>
            <p:ph idx="1"/>
          </p:nvPr>
        </p:nvPicPr>
        <p:blipFill>
          <a:blip r:embed="rId6"/>
          <a:srcRect t="1897" b="862"/>
          <a:stretch>
            <a:fillRect/>
          </a:stretch>
        </p:blipFill>
        <p:spPr>
          <a:xfrm rot="21060000">
            <a:off x="3175635" y="3099435"/>
            <a:ext cx="4215130" cy="3222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Video-1920 x 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635" cy="6858635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8330" y="474345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pPr algn="l">
              <a:buClrTx/>
              <a:buSzTx/>
              <a:buFontTx/>
            </a:pPr>
            <a:r>
              <a:rPr lang="zh-CN" altLang="en-US" sz="6000">
                <a:solidFill>
                  <a:schemeClr val="accent4">
                    <a:lumMod val="50000"/>
                  </a:schemeClr>
                </a:solidFill>
                <a:effectLst/>
                <a:sym typeface="+mn-ea"/>
              </a:rPr>
              <a:t>影音制作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（陈重均弟兄、陈施彤姐妹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、陈祯翠姐妹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）</a:t>
            </a:r>
            <a:endParaRPr lang="zh-CN" altLang="en-US" sz="2800">
              <a:solidFill>
                <a:schemeClr val="tx1">
                  <a:lumMod val="65000"/>
                  <a:lumOff val="35000"/>
                </a:schemeClr>
              </a:solidFill>
              <a:effectLst/>
              <a:sym typeface="+mn-ea"/>
            </a:endParaRP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608330" y="1739265"/>
            <a:ext cx="10968990" cy="479806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§"/>
            </a:pPr>
            <a:r>
              <a:rPr lang="zh-CN" altLang="en-US" sz="2800" b="1" dirty="0" smtClean="0">
                <a:solidFill>
                  <a:schemeClr val="accent4">
                    <a:lumMod val="50000"/>
                  </a:schemeClr>
                </a:solidFill>
                <a:effectLst/>
                <a:sym typeface="+mn-ea"/>
              </a:rPr>
              <a:t>  </a:t>
            </a:r>
            <a:r>
              <a:rPr lang="zh-CN" altLang="en-US" sz="2800" b="1" dirty="0">
                <a:solidFill>
                  <a:schemeClr val="accent4">
                    <a:lumMod val="50000"/>
                  </a:schemeClr>
                </a:solidFill>
                <a:effectLst/>
                <a:sym typeface="+mn-ea"/>
              </a:rPr>
              <a:t>联办电影会：</a:t>
            </a:r>
            <a:r>
              <a:rPr lang="zh-CN" altLang="en-US" sz="2800" b="1" dirty="0">
                <a:effectLst/>
                <a:sym typeface="+mn-ea"/>
              </a:rPr>
              <a:t>于不同教区举办公开电影会，并</a:t>
            </a: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提供已购公播权的影片供教会做电影会等用途</a:t>
            </a: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。</a:t>
            </a:r>
            <a:endParaRPr lang="en-US" altLang="zh-CN" sz="2800" b="1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sym typeface="+mn-ea"/>
            </a:endParaRPr>
          </a:p>
          <a:p>
            <a:pPr marL="0" indent="0" algn="just">
              <a:buNone/>
            </a:pPr>
            <a:endParaRPr lang="en-US" altLang="zh-CN" sz="2800" b="1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sym typeface="+mn-ea"/>
            </a:endParaRPr>
          </a:p>
        </p:txBody>
      </p:sp>
      <p:pic>
        <p:nvPicPr>
          <p:cNvPr id="9" name="图片 8" descr="电影公播版-1(90minutes-in-heaven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50" y="3202305"/>
            <a:ext cx="6192520" cy="3482975"/>
          </a:xfrm>
          <a:prstGeom prst="rect">
            <a:avLst/>
          </a:prstGeom>
        </p:spPr>
      </p:pic>
      <p:pic>
        <p:nvPicPr>
          <p:cNvPr id="10" name="图片 9" descr="电影公播版-2(where-hope-grows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625" y="3203575"/>
            <a:ext cx="6189345" cy="3481705"/>
          </a:xfrm>
          <a:prstGeom prst="rect">
            <a:avLst/>
          </a:prstGeom>
        </p:spPr>
      </p:pic>
      <p:pic>
        <p:nvPicPr>
          <p:cNvPr id="11" name="图片 10" descr="电影公播版-3(miracles-from-heaven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625" y="3201670"/>
            <a:ext cx="6192520" cy="3483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COMMONDATA" val="eyJoZGlkIjoiNDg3NTk3NjQ0M2M4OGRhODgwODEwNjA5NTcxNDY0NmMifQ=="/>
  <p:tag name="RESOURCE_RECORD_KEY" val="{&quot;13&quot;:[19951219,20063521,4646982,19972061]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1958</Words>
  <Application>WPS 演示</Application>
  <PresentationFormat>Widescreen</PresentationFormat>
  <Paragraphs>144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1" baseType="lpstr">
      <vt:lpstr>Arial</vt:lpstr>
      <vt:lpstr>宋体</vt:lpstr>
      <vt:lpstr>Wingdings</vt:lpstr>
      <vt:lpstr>Microsoft YaHei</vt:lpstr>
      <vt:lpstr>Wingdings</vt:lpstr>
      <vt:lpstr>Arial Unicode MS</vt:lpstr>
      <vt:lpstr>Calibri</vt:lpstr>
      <vt:lpstr>Office 主题​​</vt:lpstr>
      <vt:lpstr>使用说明</vt:lpstr>
      <vt:lpstr>PowerPoint 演示文稿</vt:lpstr>
      <vt:lpstr>我们的事工：媒体宣教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ShyMei</dc:creator>
  <cp:lastModifiedBy>shttlaugmailcom</cp:lastModifiedBy>
  <cp:revision>266</cp:revision>
  <dcterms:created xsi:type="dcterms:W3CDTF">2019-06-19T02:08:00Z</dcterms:created>
  <dcterms:modified xsi:type="dcterms:W3CDTF">2026-02-10T07:53:32Z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46E6255CD46C4B2398B15063D8FEC4B4_13</vt:lpwstr>
  </property>
</Properties>
</file>