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2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563" r:id="rId2"/>
    <p:sldId id="519" r:id="rId3"/>
    <p:sldId id="518" r:id="rId4"/>
    <p:sldId id="497" r:id="rId5"/>
    <p:sldId id="531" r:id="rId6"/>
    <p:sldId id="532" r:id="rId7"/>
    <p:sldId id="526" r:id="rId8"/>
    <p:sldId id="546" r:id="rId9"/>
    <p:sldId id="534" r:id="rId10"/>
    <p:sldId id="524" r:id="rId11"/>
    <p:sldId id="543" r:id="rId12"/>
    <p:sldId id="544" r:id="rId13"/>
    <p:sldId id="525" r:id="rId14"/>
    <p:sldId id="541" r:id="rId15"/>
    <p:sldId id="540" r:id="rId16"/>
    <p:sldId id="542" r:id="rId17"/>
    <p:sldId id="520" r:id="rId18"/>
    <p:sldId id="538" r:id="rId19"/>
    <p:sldId id="539" r:id="rId20"/>
    <p:sldId id="535" r:id="rId21"/>
    <p:sldId id="547" r:id="rId22"/>
    <p:sldId id="536" r:id="rId23"/>
    <p:sldId id="529" r:id="rId24"/>
    <p:sldId id="562" r:id="rId25"/>
  </p:sldIdLst>
  <p:sldSz cx="9144000" cy="6858000" type="screen4x3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7" userDrawn="1">
          <p15:clr>
            <a:srgbClr val="A4A3A4"/>
          </p15:clr>
        </p15:guide>
        <p15:guide id="2" pos="29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225"/>
    <a:srgbClr val="FECC96"/>
    <a:srgbClr val="FFFFFF"/>
    <a:srgbClr val="3A569C"/>
    <a:srgbClr val="1D4B1C"/>
    <a:srgbClr val="4B6D17"/>
    <a:srgbClr val="5D5026"/>
    <a:srgbClr val="71741B"/>
    <a:srgbClr val="FBEC43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1608" y="96"/>
      </p:cViewPr>
      <p:guideLst>
        <p:guide orient="horz" pos="2187"/>
        <p:guide pos="294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b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2025/2/10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15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4.pn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tags" Target="../tags/tag48.xml"/><Relationship Id="rId7" Type="http://schemas.openxmlformats.org/officeDocument/2006/relationships/image" Target="../media/image33.jpe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37.jpe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5.pn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e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69.xml"/><Relationship Id="rId7" Type="http://schemas.openxmlformats.org/officeDocument/2006/relationships/image" Target="../media/image2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3.png"/><Relationship Id="rId5" Type="http://schemas.openxmlformats.org/officeDocument/2006/relationships/image" Target="../media/image4.GI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4.GIF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27.xml"/><Relationship Id="rId7" Type="http://schemas.openxmlformats.org/officeDocument/2006/relationships/image" Target="../media/image7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1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99160" y="1341690"/>
            <a:ext cx="7243763" cy="929547"/>
          </a:xfrm>
        </p:spPr>
        <p:txBody>
          <a:bodyPr anchor="ctr">
            <a:norm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使用说明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9462" y="2615011"/>
            <a:ext cx="8785077" cy="2939335"/>
          </a:xfrm>
        </p:spPr>
        <p:txBody>
          <a:bodyPr anchor="ctr">
            <a:normAutofit/>
          </a:bodyPr>
          <a:lstStyle/>
          <a:p>
            <a:pPr marL="342900" indent="-342900" algn="l">
              <a:buAutoNum type="arabicPeriod"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每一页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都只需要点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按一次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342900" indent="-342900" algn="l">
              <a:buAutoNum type="arabicPeriod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有些页面设有动画，请耐心等候播放，</a:t>
            </a:r>
            <a:r>
              <a:rPr lang="zh-CN" altLang="en-US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无需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重复点按。</a:t>
            </a:r>
          </a:p>
          <a:p>
            <a:pPr marL="342900" indent="-342900" algn="l">
              <a:buAutoNum type="arabicPeriod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建议结合本部事工</a:t>
            </a:r>
            <a:r>
              <a:rPr lang="zh-CN" altLang="en-US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简介短片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同时使用：先播短片，再使用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342900" indent="-342900" algn="l">
              <a:buAutoNum type="arabicPeriod"/>
            </a:pP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一组事工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一个色系背景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en-US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先有事工介绍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最后一页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该组的代祷事项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56247" y="888266"/>
            <a:ext cx="8226743" cy="83772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rgbClr val="7030A0"/>
                </a:solidFill>
                <a:sym typeface="+mn-ea"/>
              </a:rPr>
              <a:t>音频节目制作</a:t>
            </a:r>
            <a:r>
              <a:rPr lang="zh-CN" altLang="en-US" sz="2100" dirty="0">
                <a:solidFill>
                  <a:srgbClr val="7030A0"/>
                </a:solidFill>
                <a:sym typeface="+mn-ea"/>
              </a:rPr>
              <a:t>（负责同工：陈祯翠姐妹）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56565" y="1609090"/>
            <a:ext cx="6341745" cy="3598545"/>
          </a:xfrm>
          <a:prstGeom prst="rect">
            <a:avLst/>
          </a:prstGeom>
        </p:spPr>
        <p:txBody>
          <a:bodyPr vert="horz" lIns="67500" tIns="35100" rIns="67500" bIns="351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charset="0"/>
              <a:buChar char="§"/>
            </a:pP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录制、剪接、播放</a:t>
            </a:r>
            <a:r>
              <a:rPr lang="zh-CN" altLang="en-US" sz="2100" b="1" dirty="0">
                <a:solidFill>
                  <a:srgbClr val="7030A0"/>
                </a:solidFill>
                <a:sym typeface="+mn-ea"/>
              </a:rPr>
              <a:t>《信心旅人》及《</a:t>
            </a:r>
            <a:r>
              <a:rPr lang="en-US" altLang="zh-CN" sz="2100" b="1" dirty="0">
                <a:solidFill>
                  <a:srgbClr val="7030A0"/>
                </a:solidFill>
                <a:sym typeface="+mn-ea"/>
              </a:rPr>
              <a:t>YAM</a:t>
            </a:r>
            <a:r>
              <a:rPr lang="en-US" altLang="zh-CN" sz="2100" b="1" dirty="0">
                <a:solidFill>
                  <a:srgbClr val="7030A0"/>
                </a:solidFill>
                <a:latin typeface="微软雅黑" panose="020B0503020204020204" pitchFamily="34" charset="-122"/>
                <a:sym typeface="+mn-ea"/>
              </a:rPr>
              <a:t>✞</a:t>
            </a:r>
            <a:r>
              <a:rPr lang="zh-CN" altLang="en-US" sz="2100" b="1" dirty="0">
                <a:solidFill>
                  <a:srgbClr val="7030A0"/>
                </a:solidFill>
                <a:sym typeface="+mn-ea"/>
              </a:rPr>
              <a:t>》网站所需的节目（音频</a:t>
            </a:r>
            <a:r>
              <a:rPr lang="en-US" altLang="zh-CN" sz="2100" b="1" dirty="0">
                <a:solidFill>
                  <a:srgbClr val="7030A0"/>
                </a:solidFill>
                <a:sym typeface="+mn-ea"/>
              </a:rPr>
              <a:t>/</a:t>
            </a:r>
            <a:r>
              <a:rPr lang="zh-CN" altLang="en-US" sz="2100" b="1" dirty="0">
                <a:solidFill>
                  <a:srgbClr val="7030A0"/>
                </a:solidFill>
                <a:sym typeface="+mn-ea"/>
              </a:rPr>
              <a:t>简易视频版）内容。</a:t>
            </a:r>
            <a:endParaRPr lang="zh-CN" altLang="en-US" sz="2100" b="1" dirty="0">
              <a:gradFill>
                <a:gsLst>
                  <a:gs pos="0">
                    <a:srgbClr val="FBEC43"/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0" indent="0">
              <a:buNone/>
            </a:pPr>
            <a:endParaRPr lang="zh-CN" alt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图片 8" descr="声之途 · 信心导航图 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545" y="2949744"/>
            <a:ext cx="2079784" cy="20797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图片 12" descr="故事漫游_生命的旋律 20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274" y="4593283"/>
            <a:ext cx="3750469" cy="21097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图片 11" descr="湄阅话题_天天微积分 20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048" y="3551248"/>
            <a:ext cx="3751421" cy="21102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图片 13" descr="20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9978" y="1667203"/>
            <a:ext cx="1884045" cy="18840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图片 14" descr="信仰启航 20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0446" y="4854745"/>
            <a:ext cx="1985486" cy="1985486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  <p:from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56247" y="1213009"/>
            <a:ext cx="8226743" cy="83772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rgbClr val="7030A0"/>
                </a:solidFill>
                <a:latin typeface="微软雅黑" panose="020B0503020204020204" pitchFamily="34" charset="-122"/>
                <a:sym typeface="+mn-ea"/>
              </a:rPr>
              <a:t>音频节目制作</a:t>
            </a:r>
            <a:r>
              <a:rPr lang="zh-CN" altLang="en-US" sz="2100" dirty="0">
                <a:solidFill>
                  <a:srgbClr val="7030A0"/>
                </a:solidFill>
                <a:latin typeface="微软雅黑" panose="020B0503020204020204" pitchFamily="34" charset="-122"/>
                <a:sym typeface="+mn-ea"/>
              </a:rPr>
              <a:t>（负责同工：陈祯翠姐妹）</a:t>
            </a:r>
          </a:p>
        </p:txBody>
      </p:sp>
      <p:sp>
        <p:nvSpPr>
          <p:cNvPr id="10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931492" y="1933575"/>
            <a:ext cx="8075826" cy="3598545"/>
          </a:xfrm>
          <a:prstGeom prst="rect">
            <a:avLst/>
          </a:prstGeom>
        </p:spPr>
        <p:txBody>
          <a:bodyPr vert="horz" lIns="67500" tIns="35100" rIns="67500" bIns="351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charset="0"/>
              <a:buChar char="§"/>
            </a:pPr>
            <a:r>
              <a:rPr lang="zh-CN" altLang="en-US" sz="2100" b="1" dirty="0">
                <a:solidFill>
                  <a:srgbClr val="7030A0"/>
                </a:solidFill>
                <a:latin typeface="微软雅黑" panose="020B0503020204020204" pitchFamily="34" charset="-122"/>
                <a:sym typeface="+mn-ea"/>
              </a:rPr>
              <a:t>Redfm </a:t>
            </a:r>
            <a:r>
              <a:rPr lang="en-US" altLang="zh-CN" sz="2100" b="1" dirty="0">
                <a:solidFill>
                  <a:srgbClr val="7030A0"/>
                </a:solidFill>
                <a:latin typeface="微软雅黑" panose="020B0503020204020204" pitchFamily="34" charset="-122"/>
                <a:sym typeface="+mn-ea"/>
              </a:rPr>
              <a:t>104.1</a:t>
            </a:r>
            <a:r>
              <a:rPr lang="zh-CN" altLang="en-US" sz="2100" b="1" dirty="0">
                <a:solidFill>
                  <a:srgbClr val="7030A0"/>
                </a:solidFill>
                <a:latin typeface="微软雅黑" panose="020B0503020204020204" pitchFamily="34" charset="-122"/>
                <a:sym typeface="+mn-ea"/>
              </a:rPr>
              <a:t>《天国福音》录制，</a:t>
            </a:r>
            <a:r>
              <a:rPr lang="zh-CN" altLang="en-US" sz="21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欢迎收听：</a:t>
            </a:r>
            <a:endParaRPr lang="en-US" altLang="zh-CN" sz="21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（中）周日晚6:45；（英）周日晚</a:t>
            </a:r>
            <a:r>
              <a: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9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:15。</a:t>
            </a:r>
            <a:endParaRPr lang="zh-CN" alt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  <a:p>
            <a:pPr algn="l">
              <a:buFont typeface="Wingdings" panose="05000000000000000000" charset="0"/>
              <a:buChar char="§"/>
            </a:pPr>
            <a:r>
              <a:rPr lang="zh-CN" altLang="en-US" sz="2100" b="1" dirty="0">
                <a:solidFill>
                  <a:srgbClr val="7030A0"/>
                </a:solidFill>
                <a:latin typeface="微软雅黑" panose="020B0503020204020204" pitchFamily="34" charset="-122"/>
                <a:sym typeface="+mn-ea"/>
              </a:rPr>
              <a:t>录制马来语版Pedoman Harian：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供《灵命日粮》网站使用。</a:t>
            </a:r>
            <a:endParaRPr lang="zh-CN" alt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  <a:p>
            <a:pPr algn="l"/>
            <a:endParaRPr lang="zh-CN" alt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</p:txBody>
      </p:sp>
      <p:pic>
        <p:nvPicPr>
          <p:cNvPr id="5" name="图片 4" descr="Program-Radio 20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061" y="4614946"/>
            <a:ext cx="3630930" cy="20426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图片 5" descr="20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7081" y="4614469"/>
            <a:ext cx="2043113" cy="204311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56247" y="1213009"/>
            <a:ext cx="8226743" cy="83772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rgbClr val="7030A0"/>
                </a:solidFill>
                <a:latin typeface="微软雅黑" panose="020B0503020204020204" pitchFamily="34" charset="-122"/>
                <a:sym typeface="+mn-ea"/>
              </a:rPr>
              <a:t>音频节目制作</a:t>
            </a:r>
            <a:r>
              <a:rPr lang="zh-CN" altLang="en-US" sz="2100" dirty="0">
                <a:solidFill>
                  <a:srgbClr val="7030A0"/>
                </a:solidFill>
                <a:latin typeface="微软雅黑" panose="020B0503020204020204" pitchFamily="34" charset="-122"/>
                <a:sym typeface="+mn-ea"/>
              </a:rPr>
              <a:t>（负责同工：陈祯翠姐妹）</a:t>
            </a:r>
          </a:p>
        </p:txBody>
      </p:sp>
      <p:sp>
        <p:nvSpPr>
          <p:cNvPr id="10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239929" y="2161699"/>
            <a:ext cx="5801521" cy="3598545"/>
          </a:xfrm>
          <a:prstGeom prst="rect">
            <a:avLst/>
          </a:prstGeom>
        </p:spPr>
        <p:txBody>
          <a:bodyPr vert="horz" lIns="67500" tIns="35100" rIns="67500" bIns="351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700" b="1" dirty="0">
                <a:solidFill>
                  <a:srgbClr val="7030A0"/>
                </a:solidFill>
                <a:latin typeface="微软雅黑" panose="020B0503020204020204" pitchFamily="34" charset="-122"/>
                <a:sym typeface="+mn-ea"/>
              </a:rPr>
              <a:t>代祷事项：</a:t>
            </a:r>
            <a:endParaRPr lang="zh-CN" altLang="en-US" sz="2700" b="1" dirty="0">
              <a:solidFill>
                <a:srgbClr val="7030A0"/>
              </a:solidFill>
              <a:latin typeface="微软雅黑" panose="020B0503020204020204" pitchFamily="34" charset="-122"/>
            </a:endParaRPr>
          </a:p>
          <a:p>
            <a:pPr marL="386080" indent="-386080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求主带领，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与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牧者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合作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开发的新节目能顺利录制，并帮助听众生命成长。</a:t>
            </a:r>
          </a:p>
          <a:p>
            <a:pPr marL="386080" indent="-386080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求神兴起更多熟悉马来语及伊班语的弟兄姐妹加入录音行列中。</a:t>
            </a:r>
          </a:p>
          <a:p>
            <a:pPr marL="386080" indent="-386080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愿节目主持人的声音能触动人心，在听众的心田撒下好种子。</a:t>
            </a:r>
          </a:p>
          <a:p>
            <a:pPr algn="l"/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85331" y="371958"/>
            <a:ext cx="8226743" cy="83772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45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视频</a:t>
            </a:r>
            <a:r>
              <a:rPr lang="zh-CN" altLang="en-US" sz="4500" dirty="0" smtClean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制</a:t>
            </a:r>
            <a:r>
              <a:rPr lang="zh-CN" altLang="en-US" sz="45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作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sym typeface="+mn-ea"/>
              </a:rPr>
              <a:t>（陈重均弟兄、陈施彤姐妹）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85331" y="1320648"/>
            <a:ext cx="8226743" cy="3598545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charset="0"/>
              <a:buChar char="§"/>
            </a:pPr>
            <a:r>
              <a:rPr lang="en-US" altLang="zh-CN" sz="21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  </a:t>
            </a:r>
            <a:r>
              <a:rPr lang="zh-CN" altLang="en-US" sz="21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支援年会各部：</a:t>
            </a:r>
            <a:r>
              <a:rPr lang="zh-CN" altLang="en-US" sz="2100" b="1" dirty="0">
                <a:latin typeface="微软雅黑" panose="020B0503020204020204" pitchFamily="34" charset="-122"/>
                <a:sym typeface="+mn-ea"/>
              </a:rPr>
              <a:t>进行直播活动、宣传片或活动拍摄及剪辑。</a:t>
            </a:r>
            <a:endParaRPr lang="en-US" altLang="zh-CN" sz="2100" b="1" dirty="0">
              <a:latin typeface="微软雅黑" panose="020B0503020204020204" pitchFamily="34" charset="-122"/>
              <a:sym typeface="+mn-ea"/>
            </a:endParaRPr>
          </a:p>
          <a:p>
            <a:pPr marL="0" indent="0" algn="just">
              <a:buNone/>
            </a:pPr>
            <a:endParaRPr lang="en-US" altLang="zh-CN" sz="2100" b="1" dirty="0">
              <a:latin typeface="微软雅黑" panose="020B0503020204020204" pitchFamily="34" charset="-122"/>
              <a:sym typeface="+mn-ea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778" y="2176945"/>
            <a:ext cx="3802856" cy="28532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图片 8" descr="IMG_E03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589" y="1950534"/>
            <a:ext cx="3666173" cy="2062163"/>
          </a:xfrm>
          <a:prstGeom prst="rect">
            <a:avLst/>
          </a:prstGeom>
        </p:spPr>
      </p:pic>
      <p:pic>
        <p:nvPicPr>
          <p:cNvPr id="13" name="图片 12" descr="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27" y="2016550"/>
            <a:ext cx="3642716" cy="2732037"/>
          </a:xfrm>
          <a:prstGeom prst="rect">
            <a:avLst/>
          </a:prstGeom>
        </p:spPr>
      </p:pic>
      <p:pic>
        <p:nvPicPr>
          <p:cNvPr id="11" name="图片 10" descr="IMG_65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4719" y="4012697"/>
            <a:ext cx="3459956" cy="2306955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97"/>
          <a:stretch>
            <a:fillRect/>
          </a:stretch>
        </p:blipFill>
        <p:spPr>
          <a:xfrm>
            <a:off x="371303" y="4072705"/>
            <a:ext cx="3000375" cy="275129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28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486829" y="1119001"/>
            <a:ext cx="6520440" cy="91721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视频制</a:t>
            </a:r>
            <a:r>
              <a:rPr lang="zh-CN" altLang="en-US" sz="45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作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sym typeface="+mn-ea"/>
              </a:rPr>
              <a:t>（陈重均弟兄、陈施彤姐妹）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486829" y="2042054"/>
            <a:ext cx="6016238" cy="3940002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zh-CN" altLang="en-US" sz="2100" b="1" dirty="0" smtClean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各</a:t>
            </a:r>
            <a:r>
              <a:rPr lang="zh-CN" altLang="en-US" sz="21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类视频节目制作：</a:t>
            </a:r>
            <a:r>
              <a:rPr lang="zh-CN" altLang="en-US" sz="2100" b="1" dirty="0">
                <a:latin typeface="微软雅黑" panose="020B0503020204020204" pitchFamily="34" charset="-122"/>
                <a:sym typeface="+mn-ea"/>
              </a:rPr>
              <a:t>见证分享、信仰探讨</a:t>
            </a:r>
            <a:r>
              <a:rPr lang="zh-CN" altLang="en-US" sz="2100" b="1" dirty="0" smtClean="0">
                <a:latin typeface="微软雅黑" panose="020B0503020204020204" pitchFamily="34" charset="-122"/>
                <a:sym typeface="+mn-ea"/>
              </a:rPr>
              <a:t>、                       </a:t>
            </a:r>
            <a:r>
              <a:rPr lang="en-US" altLang="zh-CN" sz="2100" b="1" dirty="0">
                <a:latin typeface="微软雅黑" panose="020B0503020204020204" pitchFamily="34" charset="-122"/>
                <a:sym typeface="+mn-ea"/>
              </a:rPr>
              <a:t> </a:t>
            </a:r>
            <a:r>
              <a:rPr lang="en-US" altLang="zh-CN" sz="2100" b="1" dirty="0" smtClean="0">
                <a:latin typeface="微软雅黑" panose="020B0503020204020204" pitchFamily="34" charset="-122"/>
                <a:sym typeface="+mn-ea"/>
              </a:rPr>
              <a:t> </a:t>
            </a:r>
            <a:br>
              <a:rPr lang="en-US" altLang="zh-CN" sz="2100" b="1" dirty="0" smtClean="0">
                <a:latin typeface="微软雅黑" panose="020B0503020204020204" pitchFamily="34" charset="-122"/>
                <a:sym typeface="+mn-ea"/>
              </a:rPr>
            </a:br>
            <a:r>
              <a:rPr lang="en-US" altLang="zh-CN" sz="2100" b="1" dirty="0" smtClean="0">
                <a:latin typeface="微软雅黑" panose="020B0503020204020204" pitchFamily="34" charset="-122"/>
                <a:sym typeface="+mn-ea"/>
              </a:rPr>
              <a:t>                           </a:t>
            </a:r>
            <a:r>
              <a:rPr lang="zh-CN" altLang="en-US" sz="2100" b="1" dirty="0" smtClean="0">
                <a:latin typeface="微软雅黑" panose="020B0503020204020204" pitchFamily="34" charset="-122"/>
                <a:sym typeface="+mn-ea"/>
              </a:rPr>
              <a:t>圣</a:t>
            </a:r>
            <a:r>
              <a:rPr lang="zh-CN" altLang="en-US" sz="2100" b="1" dirty="0">
                <a:latin typeface="微软雅黑" panose="020B0503020204020204" pitchFamily="34" charset="-122"/>
                <a:sym typeface="+mn-ea"/>
              </a:rPr>
              <a:t>经教导等。</a:t>
            </a:r>
          </a:p>
        </p:txBody>
      </p:sp>
      <p:pic>
        <p:nvPicPr>
          <p:cNvPr id="8" name="图片 7" descr="youtube 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9" y="1"/>
            <a:ext cx="2302664" cy="2302664"/>
          </a:xfrm>
          <a:prstGeom prst="rect">
            <a:avLst/>
          </a:prstGeom>
        </p:spPr>
      </p:pic>
      <p:pic>
        <p:nvPicPr>
          <p:cNvPr id="9" name="图片 8" descr="youtube 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9" y="2266821"/>
            <a:ext cx="2302664" cy="2302664"/>
          </a:xfrm>
          <a:prstGeom prst="rect">
            <a:avLst/>
          </a:prstGeom>
        </p:spPr>
      </p:pic>
      <p:pic>
        <p:nvPicPr>
          <p:cNvPr id="11" name="图片 10" descr="youtube 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6" y="4559279"/>
            <a:ext cx="2294450" cy="2294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56247" y="1213009"/>
            <a:ext cx="8226743" cy="83772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视频制</a:t>
            </a:r>
            <a:r>
              <a:rPr lang="zh-CN" altLang="en-US" sz="45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作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sym typeface="+mn-ea"/>
              </a:rPr>
              <a:t>（陈重均弟兄、陈施彤姐妹）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56247" y="2161699"/>
            <a:ext cx="8226743" cy="3598545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zh-CN" altLang="en-US" sz="21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  联办电影会：</a:t>
            </a:r>
            <a:r>
              <a:rPr lang="zh-CN" altLang="en-US" sz="2100" b="1" dirty="0">
                <a:latin typeface="微软雅黑" panose="020B0503020204020204" pitchFamily="34" charset="-122"/>
                <a:sym typeface="+mn-ea"/>
              </a:rPr>
              <a:t>提供已购公播权的影片供教会做电影会等用途。</a:t>
            </a:r>
            <a:endParaRPr lang="en-US" altLang="zh-CN" sz="2100" b="1" dirty="0">
              <a:latin typeface="微软雅黑" panose="020B0503020204020204" pitchFamily="34" charset="-122"/>
              <a:sym typeface="+mn-ea"/>
            </a:endParaRPr>
          </a:p>
          <a:p>
            <a:pPr marL="0" indent="0" algn="just">
              <a:buNone/>
            </a:pPr>
            <a:endParaRPr lang="en-US" altLang="zh-CN" sz="2100" b="1" dirty="0">
              <a:latin typeface="微软雅黑" panose="020B0503020204020204" pitchFamily="34" charset="-122"/>
              <a:sym typeface="+mn-ea"/>
            </a:endParaRPr>
          </a:p>
        </p:txBody>
      </p:sp>
      <p:pic>
        <p:nvPicPr>
          <p:cNvPr id="7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1" y="3146224"/>
            <a:ext cx="5163765" cy="34423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37"/>
          <a:stretch>
            <a:fillRect/>
          </a:stretch>
        </p:blipFill>
        <p:spPr>
          <a:xfrm>
            <a:off x="2733378" y="3202494"/>
            <a:ext cx="2474786" cy="134081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56247" y="1213009"/>
            <a:ext cx="8226743" cy="83772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视频</a:t>
            </a:r>
            <a:r>
              <a:rPr lang="zh-CN" altLang="en-US" sz="4500" dirty="0" smtClean="0">
                <a:solidFill>
                  <a:schemeClr val="accent4">
                    <a:lumMod val="50000"/>
                  </a:schemeClr>
                </a:solidFill>
                <a:sym typeface="+mn-ea"/>
              </a:rPr>
              <a:t>制</a:t>
            </a:r>
            <a:r>
              <a:rPr lang="zh-CN" altLang="en-US" sz="45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作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（陈重均弟兄、陈施彤姐妹）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56247" y="2024963"/>
            <a:ext cx="7653711" cy="3598545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代祷事项</a:t>
            </a:r>
            <a:r>
              <a:rPr lang="zh-CN" altLang="en-US" sz="2400" b="1" dirty="0" smtClean="0">
                <a:solidFill>
                  <a:schemeClr val="accent4">
                    <a:lumMod val="50000"/>
                  </a:schemeClr>
                </a:solidFill>
                <a:sym typeface="+mn-ea"/>
              </a:rPr>
              <a:t>：</a:t>
            </a:r>
            <a:endParaRPr lang="zh-CN" alt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 typeface="Wingdings" panose="05000000000000000000" charset="0"/>
              <a:buChar char="§"/>
            </a:pPr>
            <a:r>
              <a:rPr lang="zh-CN" altLang="en-US" sz="2100" b="1" dirty="0" smtClean="0">
                <a:sym typeface="+mn-ea"/>
              </a:rPr>
              <a:t>求神开路使资讯传播部能购得更多适合的福音电影版权。</a:t>
            </a:r>
            <a:endParaRPr lang="zh-CN" altLang="en-US" sz="2100" b="1" dirty="0" smtClean="0"/>
          </a:p>
          <a:p>
            <a:pPr>
              <a:buFont typeface="Wingdings" panose="05000000000000000000" charset="0"/>
              <a:buChar char="§"/>
            </a:pPr>
            <a:r>
              <a:rPr lang="zh-CN" altLang="en-US" sz="2100" b="1" dirty="0" smtClean="0">
                <a:sym typeface="+mn-ea"/>
              </a:rPr>
              <a:t>弟</a:t>
            </a:r>
            <a:r>
              <a:rPr lang="zh-CN" altLang="en-US" sz="2100" b="1" dirty="0">
                <a:sym typeface="+mn-ea"/>
              </a:rPr>
              <a:t>兄姐妹能积极善用福音电影和视频传扬基督的好消息。</a:t>
            </a:r>
            <a:endParaRPr lang="zh-CN" altLang="en-US" sz="2100" b="1" dirty="0"/>
          </a:p>
          <a:p>
            <a:pPr>
              <a:buFont typeface="Wingdings" panose="05000000000000000000" charset="0"/>
              <a:buChar char="§"/>
            </a:pPr>
            <a:r>
              <a:rPr lang="zh-CN" altLang="en-US" sz="2100" b="1" dirty="0">
                <a:sym typeface="+mn-ea"/>
              </a:rPr>
              <a:t>同工有智慧进行每个拍摄和剪辑，并能让更多人看到这些影片作品。</a:t>
            </a:r>
            <a:endParaRPr lang="zh-CN" altLang="en-US" sz="2100" b="1" dirty="0"/>
          </a:p>
          <a:p>
            <a:pPr algn="just">
              <a:buFont typeface="Wingdings" panose="05000000000000000000" charset="0"/>
              <a:buChar char="§"/>
            </a:pPr>
            <a:endParaRPr lang="zh-CN" altLang="en-US" sz="2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56247" y="1213009"/>
            <a:ext cx="8226743" cy="83772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rgbClr val="941225"/>
                </a:solidFill>
                <a:sym typeface="+mn-ea"/>
              </a:rPr>
              <a:t>设计</a:t>
            </a:r>
            <a:r>
              <a:rPr lang="zh-CN" altLang="en-US" sz="4500" dirty="0" smtClean="0">
                <a:solidFill>
                  <a:srgbClr val="941225"/>
                </a:solidFill>
                <a:sym typeface="+mn-ea"/>
              </a:rPr>
              <a:t>与</a:t>
            </a:r>
            <a:r>
              <a:rPr lang="zh-CN" altLang="en-US" sz="4500" dirty="0">
                <a:solidFill>
                  <a:srgbClr val="941225"/>
                </a:solidFill>
                <a:sym typeface="+mn-ea"/>
              </a:rPr>
              <a:t>动</a:t>
            </a:r>
            <a:r>
              <a:rPr lang="zh-CN" altLang="en-US" sz="4500" dirty="0" smtClean="0">
                <a:solidFill>
                  <a:srgbClr val="941225"/>
                </a:solidFill>
                <a:sym typeface="+mn-ea"/>
              </a:rPr>
              <a:t>画漫画</a:t>
            </a:r>
            <a:r>
              <a:rPr lang="zh-CN" altLang="en-US" sz="2100" dirty="0" smtClean="0">
                <a:solidFill>
                  <a:srgbClr val="941225"/>
                </a:solidFill>
                <a:sym typeface="+mn-ea"/>
              </a:rPr>
              <a:t>（</a:t>
            </a:r>
            <a:r>
              <a:rPr lang="zh-CN" altLang="en-US" sz="2100" dirty="0">
                <a:solidFill>
                  <a:srgbClr val="941225"/>
                </a:solidFill>
                <a:sym typeface="+mn-ea"/>
              </a:rPr>
              <a:t>林佳锦姐妹、许方瑜姐妹）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56247" y="2161699"/>
            <a:ext cx="8226743" cy="3598545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rgbClr val="941225"/>
                </a:solidFill>
                <a:sym typeface="+mn-ea"/>
              </a:rPr>
              <a:t>支援年会各部和教会：</a:t>
            </a: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协助设计海报、漫画绘制等。</a:t>
            </a:r>
          </a:p>
          <a:p>
            <a:pPr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rgbClr val="941225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动画制作：</a:t>
            </a: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儿童圣经故事、媒体品格素养、动漫福音单张等。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just">
              <a:buNone/>
            </a:pP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13" y="3874967"/>
            <a:ext cx="2672239" cy="2672239"/>
          </a:xfrm>
          <a:prstGeom prst="rect">
            <a:avLst/>
          </a:prstGeom>
        </p:spPr>
      </p:pic>
      <p:pic>
        <p:nvPicPr>
          <p:cNvPr id="8" name="图片 7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54" y="3874968"/>
            <a:ext cx="3708559" cy="267319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升天日 1080x19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634" y="2217612"/>
            <a:ext cx="1904524" cy="33861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58615" y="403756"/>
            <a:ext cx="8226743" cy="83772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rgbClr val="941225"/>
                </a:solidFill>
                <a:sym typeface="+mn-ea"/>
              </a:rPr>
              <a:t>设计与动画漫画</a:t>
            </a:r>
            <a:r>
              <a:rPr lang="zh-CN" altLang="en-US" sz="2100" dirty="0" smtClean="0">
                <a:solidFill>
                  <a:srgbClr val="941225"/>
                </a:solidFill>
                <a:sym typeface="+mn-ea"/>
              </a:rPr>
              <a:t>（</a:t>
            </a:r>
            <a:r>
              <a:rPr lang="zh-CN" altLang="en-US" sz="2100" dirty="0">
                <a:solidFill>
                  <a:srgbClr val="941225"/>
                </a:solidFill>
                <a:sym typeface="+mn-ea"/>
              </a:rPr>
              <a:t>林佳锦姐妹、许方瑜姐妹）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58615" y="1209571"/>
            <a:ext cx="7785527" cy="3598545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charset="0"/>
              <a:buChar char="§"/>
            </a:pPr>
            <a:r>
              <a:rPr lang="zh-CN" altLang="en-US" sz="2400" b="1" smtClean="0">
                <a:solidFill>
                  <a:srgbClr val="941225"/>
                </a:solidFill>
                <a:sym typeface="+mn-ea"/>
              </a:rPr>
              <a:t>网</a:t>
            </a:r>
            <a:r>
              <a:rPr lang="zh-CN" altLang="en-US" sz="2400" b="1" dirty="0">
                <a:solidFill>
                  <a:srgbClr val="941225"/>
                </a:solidFill>
                <a:sym typeface="+mn-ea"/>
              </a:rPr>
              <a:t>站及纸版的平面设计，</a:t>
            </a: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如：各平台</a:t>
            </a:r>
            <a:r>
              <a:rPr lang="en-US" altLang="zh-CN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</a:t>
            </a:r>
            <a:r>
              <a:rPr lang="en-US" altLang="zh-CN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产品宣传、教会</a:t>
            </a:r>
            <a:r>
              <a:rPr lang="en-US" altLang="zh-CN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PPT</a:t>
            </a: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背景模板、</a:t>
            </a:r>
            <a:r>
              <a:rPr lang="en-US" altLang="zh-CN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ZOOM</a:t>
            </a: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虚拟背景、乐芙美图等。</a:t>
            </a:r>
            <a:endParaRPr lang="zh-CN" alt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just">
              <a:buNone/>
            </a:pPr>
            <a:endParaRPr lang="zh-CN" alt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5" name="图片 14" descr="少团信仰讲座-以牙还牙还是以德报怨？poster 20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01" y="3318664"/>
            <a:ext cx="2524601" cy="3557588"/>
          </a:xfrm>
          <a:prstGeom prst="rect">
            <a:avLst/>
          </a:prstGeom>
        </p:spPr>
      </p:pic>
      <p:pic>
        <p:nvPicPr>
          <p:cNvPr id="14" name="图片 13" descr="2024-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5240" y="3421604"/>
            <a:ext cx="2165509" cy="30632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81" y="2646205"/>
            <a:ext cx="2495450" cy="24954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图片 9" descr="祈克果——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1987" y="3991081"/>
            <a:ext cx="2306479" cy="2860358"/>
          </a:xfrm>
          <a:prstGeom prst="rect">
            <a:avLst/>
          </a:prstGeom>
        </p:spPr>
      </p:pic>
      <p:pic>
        <p:nvPicPr>
          <p:cNvPr id="13" name="图片 12" descr="信心旅人_banner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4588" y="2713778"/>
            <a:ext cx="3192780" cy="12773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图片 11" descr="2月——你在网络有礼貌吗？(900-x-500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4589" y="4728816"/>
            <a:ext cx="2537936" cy="14097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56247" y="1213009"/>
            <a:ext cx="8226743" cy="83772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rgbClr val="941225"/>
                </a:solidFill>
                <a:sym typeface="+mn-ea"/>
              </a:rPr>
              <a:t>设计与动画漫画</a:t>
            </a:r>
            <a:r>
              <a:rPr lang="zh-CN" altLang="en-US" sz="2100" dirty="0" smtClean="0">
                <a:solidFill>
                  <a:srgbClr val="941225"/>
                </a:solidFill>
                <a:latin typeface="微软雅黑" panose="020B0503020204020204" pitchFamily="34" charset="-122"/>
                <a:sym typeface="+mn-ea"/>
              </a:rPr>
              <a:t>（</a:t>
            </a:r>
            <a:r>
              <a:rPr lang="zh-CN" altLang="en-US" sz="2100" dirty="0">
                <a:solidFill>
                  <a:srgbClr val="941225"/>
                </a:solidFill>
                <a:latin typeface="微软雅黑" panose="020B0503020204020204" pitchFamily="34" charset="-122"/>
                <a:sym typeface="+mn-ea"/>
              </a:rPr>
              <a:t>林佳锦姐妹、许方瑜姐妹）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56247" y="2161699"/>
            <a:ext cx="6329114" cy="3572351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rgbClr val="941225"/>
                </a:solidFill>
                <a:latin typeface="微软雅黑" panose="020B0503020204020204" pitchFamily="34" charset="-122"/>
                <a:sym typeface="+mn-ea"/>
              </a:rPr>
              <a:t>代祷事项：</a:t>
            </a:r>
            <a:endParaRPr lang="zh-CN" altLang="en-US" sz="2400" b="1" dirty="0">
              <a:solidFill>
                <a:srgbClr val="941225"/>
              </a:solidFill>
              <a:latin typeface="微软雅黑" panose="020B0503020204020204" pitchFamily="34" charset="-122"/>
            </a:endParaRPr>
          </a:p>
          <a:p>
            <a:pPr marL="386080" indent="-386080">
              <a:buFont typeface="Wingdings" panose="05000000000000000000" charset="0"/>
              <a:buAutoNum type="arabicPeriod"/>
            </a:pP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+mj-ea"/>
                <a:sym typeface="+mn-ea"/>
              </a:rPr>
              <a:t>为同工有智慧、创意和属灵的敏锐感来绘制每个作品。</a:t>
            </a:r>
          </a:p>
          <a:p>
            <a:pPr marL="386080" indent="-386080">
              <a:buFont typeface="Wingdings" panose="05000000000000000000" charset="0"/>
              <a:buAutoNum type="arabicPeriod"/>
            </a:pP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+mj-ea"/>
                <a:sym typeface="+mn-ea"/>
              </a:rPr>
              <a:t>让这些被传播出去的作品都能触动人心，达到安慰和提醒的效果。</a:t>
            </a:r>
          </a:p>
          <a:p>
            <a:pPr marL="386080" indent="-386080">
              <a:buFont typeface="Wingdings" panose="05000000000000000000" charset="0"/>
              <a:buAutoNum type="arabicPeriod"/>
            </a:pP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+mj-ea"/>
                <a:sym typeface="+mn-ea"/>
              </a:rPr>
              <a:t>让更多喜爱绘画和设计的青少年，善用恩赐成为神国大将。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20 x 1080-without b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0" y="-1"/>
            <a:ext cx="12231880" cy="6880433"/>
          </a:xfrm>
          <a:prstGeom prst="rect">
            <a:avLst/>
          </a:prstGeom>
        </p:spPr>
      </p:pic>
      <p:pic>
        <p:nvPicPr>
          <p:cNvPr id="5" name="图片 4" descr="ICB网站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824" y="1304039"/>
            <a:ext cx="927259" cy="927259"/>
          </a:xfrm>
          <a:prstGeom prst="rect">
            <a:avLst/>
          </a:prstGeom>
        </p:spPr>
      </p:pic>
      <p:pic>
        <p:nvPicPr>
          <p:cNvPr id="6" name="图片 5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8279" y="229380"/>
            <a:ext cx="1538288" cy="15382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321243" y="1933099"/>
            <a:ext cx="4745831" cy="3598545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charset="0"/>
              <a:buChar char="§"/>
            </a:pPr>
            <a:r>
              <a:rPr lang="zh-CN" alt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更新与维护资讯传播部现有的网站，开发及管理手机应用程序。</a:t>
            </a:r>
            <a:endParaRPr lang="zh-CN" altLang="en-US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zh-CN" altLang="en-US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753427" y="1120140"/>
            <a:ext cx="8226743" cy="83772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 fontScale="85000" lnSpcReduction="2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平</a:t>
            </a:r>
            <a:r>
              <a:rPr lang="zh-CN" altLang="en-US" sz="4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台</a:t>
            </a:r>
            <a:r>
              <a:rPr lang="zh-CN" altLang="en-US" sz="45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维</a:t>
            </a:r>
            <a:r>
              <a:rPr lang="zh-CN" altLang="en-US" sz="4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护</a:t>
            </a:r>
            <a:r>
              <a:rPr lang="zh-CN" altLang="en-US" sz="45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与</a:t>
            </a:r>
            <a:r>
              <a:rPr lang="zh-CN" altLang="en-US" sz="4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开</a:t>
            </a:r>
            <a:r>
              <a:rPr lang="zh-CN" altLang="en-US" sz="4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发</a:t>
            </a:r>
            <a:r>
              <a:rPr lang="zh-CN" altLang="en-US" sz="45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/>
            </a:r>
            <a:br>
              <a:rPr lang="zh-CN" altLang="en-US" sz="45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r>
              <a:rPr lang="zh-CN" altLang="en-US" sz="21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（负责同工：梁一花姐妹、林景鸿弟兄、许定凯弟兄）</a:t>
            </a:r>
          </a:p>
        </p:txBody>
      </p:sp>
      <p:pic>
        <p:nvPicPr>
          <p:cNvPr id="14" name="图片 13" descr="20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627" y="2851982"/>
            <a:ext cx="3371374" cy="1896904"/>
          </a:xfrm>
          <a:prstGeom prst="rect">
            <a:avLst/>
          </a:prstGeom>
        </p:spPr>
      </p:pic>
      <p:pic>
        <p:nvPicPr>
          <p:cNvPr id="15" name="图片 14" descr="20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4674" y="3387287"/>
            <a:ext cx="4533900" cy="2550319"/>
          </a:xfrm>
          <a:prstGeom prst="rect">
            <a:avLst/>
          </a:prstGeom>
        </p:spPr>
      </p:pic>
      <p:pic>
        <p:nvPicPr>
          <p:cNvPr id="5" name="图片 4" descr="2022 1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9692" y="4242632"/>
            <a:ext cx="4492466" cy="2526983"/>
          </a:xfrm>
          <a:prstGeom prst="rect">
            <a:avLst/>
          </a:prstGeom>
        </p:spPr>
      </p:pic>
      <p:pic>
        <p:nvPicPr>
          <p:cNvPr id="16" name="图片 15" descr="ICB网站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8587" y="941547"/>
            <a:ext cx="1277779" cy="1277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3" presetClass="entr" presetSubtype="28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53427" y="1120140"/>
            <a:ext cx="8226743" cy="83772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 fontScale="85000" lnSpcReduction="2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平台维护与开发</a:t>
            </a:r>
            <a:r>
              <a:rPr lang="zh-CN" altLang="en-US" sz="45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/>
            </a:r>
            <a:br>
              <a:rPr lang="zh-CN" altLang="en-US" sz="45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</a:br>
            <a:r>
              <a:rPr lang="zh-CN" altLang="en-US" sz="21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（负责同工：梁一花姐妹、林景鸿弟兄、许定凯弟兄）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126582" y="2297906"/>
            <a:ext cx="5976461" cy="3598545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charset="0"/>
              <a:buChar char="§"/>
            </a:pPr>
            <a:r>
              <a:rPr lang="zh-CN" alt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sym typeface="+mn-ea"/>
              </a:rPr>
              <a:t>技术支援年会各部，包括：</a:t>
            </a:r>
            <a:r>
              <a:rPr lang="en-US" altLang="zh-CN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sym typeface="+mn-ea"/>
              </a:rPr>
              <a:t>           </a:t>
            </a:r>
            <a:r>
              <a:rPr lang="en-US" altLang="zh-CN" sz="2100" b="1" dirty="0">
                <a:gradFill>
                  <a:gsLst>
                    <a:gs pos="0">
                      <a:srgbClr val="FBEC43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                                      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直播活动、编写有声书</a:t>
            </a:r>
            <a:r>
              <a: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/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网站</a:t>
            </a:r>
            <a:r>
              <a: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/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资料库系统等。</a:t>
            </a:r>
            <a:endParaRPr lang="zh-CN" alt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  <a:p>
            <a:pPr>
              <a:buFont typeface="Wingdings" panose="05000000000000000000" charset="0"/>
              <a:buChar char="§"/>
            </a:pPr>
            <a:r>
              <a:rPr lang="zh-CN" alt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sym typeface="+mn-ea"/>
              </a:rPr>
              <a:t>与年会各部配合维护各部的网页，包括：</a:t>
            </a:r>
            <a:r>
              <a:rPr lang="en-US" altLang="zh-CN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sym typeface="+mn-ea"/>
              </a:rPr>
              <a:t>                              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年会布道部、教育部、文字事业部的网站等。</a:t>
            </a:r>
            <a:endParaRPr lang="en-US" altLang="zh-CN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sym typeface="+mn-ea"/>
            </a:endParaRPr>
          </a:p>
          <a:p>
            <a:pPr>
              <a:buFont typeface="Wingdings" panose="05000000000000000000" charset="0"/>
              <a:buChar char="§"/>
            </a:pPr>
            <a:r>
              <a:rPr lang="zh-CN" alt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sym typeface="+mn-ea"/>
              </a:rPr>
              <a:t>处理电脑技术问题、教导多媒体课程，如：</a:t>
            </a:r>
            <a:r>
              <a:rPr lang="en-US" altLang="zh-CN" sz="2100" b="1" dirty="0">
                <a:gradFill>
                  <a:gsLst>
                    <a:gs pos="0">
                      <a:srgbClr val="FBEC43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           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年会</a:t>
            </a:r>
            <a:r>
              <a: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ZOOM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云会议室管理、</a:t>
            </a:r>
            <a:r>
              <a: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制作课程等。</a:t>
            </a:r>
            <a:endParaRPr lang="zh-CN" alt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53427" y="1120140"/>
            <a:ext cx="8226743" cy="83772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 fontScale="85000" lnSpcReduction="2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平台维护与开发</a:t>
            </a:r>
            <a:r>
              <a:rPr lang="zh-CN" altLang="en-US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/>
            </a:r>
            <a:br>
              <a:rPr lang="zh-CN" altLang="en-US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r>
              <a:rPr lang="zh-CN" alt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（负责同工：梁一花姐妹、林景鸿弟兄、许定凯弟兄）</a:t>
            </a:r>
          </a:p>
        </p:txBody>
      </p:sp>
      <p:sp>
        <p:nvSpPr>
          <p:cNvPr id="8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129915" y="2050733"/>
            <a:ext cx="5894070" cy="3598545"/>
          </a:xfrm>
          <a:prstGeom prst="rect">
            <a:avLst/>
          </a:prstGeom>
        </p:spPr>
        <p:txBody>
          <a:bodyPr vert="horz" lIns="67500" tIns="35100" rIns="67500" bIns="351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zh-CN" altLang="en-US" sz="2700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代祷事项：</a:t>
            </a:r>
            <a:endParaRPr lang="zh-CN" altLang="en-US" sz="2700" b="1" dirty="0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386080" indent="-386080">
              <a:lnSpc>
                <a:spcPct val="110000"/>
              </a:lnSpc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让同工们有智慧编写和管理各网站、社交平台、手机应用程式等。</a:t>
            </a:r>
          </a:p>
          <a:p>
            <a:pPr marL="386080" indent="-386080">
              <a:lnSpc>
                <a:spcPct val="110000"/>
              </a:lnSpc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求神保守这些网站和平台，不受恶者侵略，能正常运作。</a:t>
            </a:r>
          </a:p>
          <a:p>
            <a:pPr marL="386080" indent="-386080">
              <a:lnSpc>
                <a:spcPct val="110000"/>
              </a:lnSpc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使用这些管道，能将福音种子散播在网友们的心田，预备网友的心成为好土，得着救恩。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56247" y="1213009"/>
            <a:ext cx="8226743" cy="83772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500">
                <a:solidFill>
                  <a:srgbClr val="C00000"/>
                </a:solidFill>
                <a:sym typeface="+mn-ea"/>
              </a:rPr>
              <a:t>媒体宣教的使命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995839" y="2130743"/>
            <a:ext cx="7795736" cy="3598545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700" b="1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代祷事项：</a:t>
            </a:r>
          </a:p>
          <a:p>
            <a:pPr marL="386080" indent="-386080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身为媒体使用者的我们，要好好善用网络和资讯。</a:t>
            </a:r>
          </a:p>
          <a:p>
            <a:pPr marL="386080" indent="-386080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恳求主让我们有能力和智慧，去分辨和提防所接受的资讯，特别是不符合圣经的普世价值观。</a:t>
            </a:r>
          </a:p>
          <a:p>
            <a:pPr marL="386080" indent="-386080">
              <a:lnSpc>
                <a:spcPct val="120000"/>
              </a:lnSpc>
              <a:buFont typeface="Wingdings" panose="05000000000000000000" charset="0"/>
              <a:buAutoNum type="arabicPeriod"/>
            </a:pPr>
            <a:r>
              <a:rPr lang="zh-CN" altLang="en-US" sz="2400" b="1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透过网络媒体，成为基督的见证。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20 x 1080 (small pic)-no b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769" y="1492310"/>
            <a:ext cx="9554198" cy="5374236"/>
          </a:xfrm>
          <a:prstGeom prst="rect">
            <a:avLst/>
          </a:prstGeom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47" y="1180624"/>
            <a:ext cx="1945958" cy="1945958"/>
          </a:xfrm>
          <a:prstGeom prst="rect">
            <a:avLst/>
          </a:prstGeom>
        </p:spPr>
      </p:pic>
      <p:pic>
        <p:nvPicPr>
          <p:cNvPr id="16" name="图片 15" descr="ICB网站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676198" y="1109663"/>
            <a:ext cx="1277779" cy="1277779"/>
          </a:xfrm>
          <a:prstGeom prst="rect">
            <a:avLst/>
          </a:prstGeom>
        </p:spPr>
      </p:pic>
      <p:sp>
        <p:nvSpPr>
          <p:cNvPr id="5" name="左箭头 4"/>
          <p:cNvSpPr/>
          <p:nvPr/>
        </p:nvSpPr>
        <p:spPr>
          <a:xfrm flipH="1">
            <a:off x="4421029" y="1446372"/>
            <a:ext cx="2817495" cy="841534"/>
          </a:xfrm>
          <a:prstGeom prst="leftArrow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文本框 5"/>
          <p:cNvSpPr txBox="1"/>
          <p:nvPr/>
        </p:nvSpPr>
        <p:spPr>
          <a:xfrm flipH="1">
            <a:off x="4449128" y="1654969"/>
            <a:ext cx="2474119" cy="428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100" b="1"/>
              <a:t>欢迎扫码了解更多</a:t>
            </a:r>
          </a:p>
        </p:txBody>
      </p:sp>
      <p:pic>
        <p:nvPicPr>
          <p:cNvPr id="10" name="图片 9" descr="ICB Sarawak Pay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4644" y="2387442"/>
            <a:ext cx="2310765" cy="3268504"/>
          </a:xfrm>
          <a:prstGeom prst="rect">
            <a:avLst/>
          </a:prstGeom>
        </p:spPr>
      </p:pic>
      <p:sp>
        <p:nvSpPr>
          <p:cNvPr id="11" name="左箭头 10"/>
          <p:cNvSpPr/>
          <p:nvPr>
            <p:custDataLst>
              <p:tags r:id="rId2"/>
            </p:custDataLst>
          </p:nvPr>
        </p:nvSpPr>
        <p:spPr>
          <a:xfrm flipH="1">
            <a:off x="388620" y="4223862"/>
            <a:ext cx="2205038" cy="841534"/>
          </a:xfrm>
          <a:prstGeom prst="leftArrow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90525" y="4430078"/>
            <a:ext cx="2474119" cy="428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100" b="1"/>
              <a:t>支持媒体宣教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20 x 1080 (small pic)-no b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5279" y="644675"/>
            <a:ext cx="9521913" cy="5356076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44805" y="1226451"/>
            <a:ext cx="8112443" cy="768668"/>
          </a:xfrm>
        </p:spPr>
        <p:txBody>
          <a:bodyPr>
            <a:noAutofit/>
          </a:bodyPr>
          <a:lstStyle/>
          <a:p>
            <a:r>
              <a:rPr lang="zh-CN" altLang="en-US" sz="4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我们的事工：媒体宣教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44805" y="1956435"/>
            <a:ext cx="8112443" cy="3569494"/>
          </a:xfrm>
        </p:spPr>
        <p:txBody>
          <a:bodyPr anchor="ctr" anchorCtr="0">
            <a:normAutofit/>
          </a:bodyPr>
          <a:lstStyle/>
          <a:p>
            <a:pPr marL="557530" indent="-557530">
              <a:lnSpc>
                <a:spcPct val="170000"/>
              </a:lnSpc>
              <a:buAutoNum type="arabicPeriod"/>
            </a:pPr>
            <a:r>
              <a:rPr lang="zh-CN" altLang="en-US" sz="33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支援年会各部</a:t>
            </a:r>
          </a:p>
          <a:p>
            <a:pPr marL="557530" indent="-557530">
              <a:lnSpc>
                <a:spcPct val="170000"/>
              </a:lnSpc>
              <a:buAutoNum type="arabicPeriod"/>
            </a:pPr>
            <a:r>
              <a:rPr lang="zh-CN" altLang="en-US" sz="33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网页及社交平台营运</a:t>
            </a:r>
          </a:p>
          <a:p>
            <a:pPr marL="0" indent="342900">
              <a:lnSpc>
                <a:spcPct val="100000"/>
              </a:lnSpc>
              <a:buNone/>
            </a:pPr>
            <a:r>
              <a:rPr lang="zh-CN" altLang="en-US" sz="2700" dirty="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【视频与音频制作</a:t>
            </a:r>
            <a:r>
              <a:rPr lang="zh-CN" altLang="en-US" sz="2700" dirty="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700" dirty="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文章编辑、</a:t>
            </a:r>
            <a:endParaRPr lang="zh-CN" altLang="en-US" sz="2700" dirty="0">
              <a:solidFill>
                <a:schemeClr val="tx2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700" dirty="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	</a:t>
            </a:r>
            <a:r>
              <a:rPr lang="zh-CN" altLang="en-US" sz="2700" dirty="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平面设计与动漫</a:t>
            </a:r>
            <a:r>
              <a:rPr lang="zh-CN" altLang="en-US" sz="2700" dirty="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</a:p>
        </p:txBody>
      </p:sp>
      <p:cxnSp>
        <p:nvCxnSpPr>
          <p:cNvPr id="9" name="Straight Connector 8"/>
          <p:cNvCxnSpPr/>
          <p:nvPr>
            <p:custDataLst>
              <p:tags r:id="rId3"/>
            </p:custDataLst>
          </p:nvPr>
        </p:nvCxnSpPr>
        <p:spPr>
          <a:xfrm flipV="1">
            <a:off x="386239" y="2026444"/>
            <a:ext cx="8475345" cy="2858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/>
        </p:nvSpPr>
        <p:spPr>
          <a:xfrm>
            <a:off x="4041140" y="424180"/>
            <a:ext cx="5165725" cy="3648710"/>
          </a:xfrm>
          <a:prstGeom prst="rect">
            <a:avLst/>
          </a:prstGeom>
        </p:spPr>
        <p:txBody>
          <a:bodyPr vert="horz" lIns="67500" tIns="35100" rIns="67500" bIns="351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lnSpc>
                <a:spcPct val="100000"/>
              </a:lnSpc>
              <a:spcAft>
                <a:spcPts val="750"/>
              </a:spcAft>
              <a:buFont typeface="Wingdings" panose="05000000000000000000" charset="0"/>
              <a:buChar char="§"/>
              <a:defRPr/>
            </a:pPr>
            <a:r>
              <a:rPr lang="zh-CN" altLang="en-US" sz="2100" b="1" spc="113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</a:rPr>
              <a:t>事工主任：</a:t>
            </a:r>
            <a:r>
              <a:rPr lang="zh-CN" altLang="en-US" sz="2100" b="1" spc="113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刘婷婷姐妹</a:t>
            </a:r>
          </a:p>
          <a:p>
            <a:pPr marL="171450" indent="-171450" defTabSz="685800">
              <a:lnSpc>
                <a:spcPct val="100000"/>
              </a:lnSpc>
              <a:spcAft>
                <a:spcPts val="750"/>
              </a:spcAft>
              <a:buFont typeface="Wingdings" panose="05000000000000000000" charset="0"/>
              <a:buChar char="§"/>
              <a:defRPr/>
            </a:pPr>
            <a:r>
              <a:rPr lang="zh-CN" altLang="en-US" sz="2100" b="1" spc="113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</a:rPr>
              <a:t>音频制作：</a:t>
            </a:r>
            <a:r>
              <a:rPr lang="zh-CN" altLang="en-US" sz="2100" b="1" spc="113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陈祯翠姐妹</a:t>
            </a:r>
          </a:p>
          <a:p>
            <a:pPr marL="171450" indent="-171450" defTabSz="685800">
              <a:lnSpc>
                <a:spcPct val="100000"/>
              </a:lnSpc>
              <a:spcAft>
                <a:spcPts val="750"/>
              </a:spcAft>
              <a:buFont typeface="Wingdings" panose="05000000000000000000" charset="0"/>
              <a:buChar char="§"/>
              <a:defRPr/>
            </a:pPr>
            <a:r>
              <a:rPr lang="zh-CN" altLang="en-US" sz="2100" b="1" spc="113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视频制作：</a:t>
            </a:r>
            <a:r>
              <a:rPr lang="zh-CN" altLang="en-US" sz="2100" b="1" spc="113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陈重均弟兄</a:t>
            </a:r>
            <a:r>
              <a:rPr lang="en-US" altLang="zh-CN" sz="2100" b="1" spc="113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 </a:t>
            </a:r>
            <a:r>
              <a:rPr lang="zh-CN" altLang="en-US" sz="2100" b="1" spc="113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陈施彤姐妹</a:t>
            </a:r>
            <a:endParaRPr lang="zh-CN" altLang="en-US" sz="2100" b="1" spc="113" dirty="0">
              <a:solidFill>
                <a:srgbClr val="FFFFFF"/>
              </a:solidFill>
              <a:effectLst>
                <a:glow>
                  <a:srgbClr val="6096E6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  <a:p>
            <a:pPr marL="171450" indent="-171450" defTabSz="685800">
              <a:lnSpc>
                <a:spcPct val="100000"/>
              </a:lnSpc>
              <a:spcAft>
                <a:spcPts val="750"/>
              </a:spcAft>
              <a:buFont typeface="Wingdings" panose="05000000000000000000" charset="0"/>
              <a:buChar char="§"/>
              <a:defRPr/>
            </a:pPr>
            <a:r>
              <a:rPr lang="zh-CN" altLang="en-US" sz="2100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设计与动漫：</a:t>
            </a:r>
            <a:r>
              <a:rPr lang="zh-CN" altLang="en-US" sz="2100" b="1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林佳锦姐妹</a:t>
            </a:r>
            <a:r>
              <a:rPr lang="en-US" altLang="zh-CN" sz="2100" b="1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 </a:t>
            </a:r>
            <a:r>
              <a:rPr lang="zh-CN" altLang="en-US" sz="2100" b="1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许方瑜姐妹</a:t>
            </a:r>
            <a:endParaRPr lang="zh-CN" altLang="en-US" sz="2100" b="1" spc="113" dirty="0">
              <a:solidFill>
                <a:srgbClr val="FFFFFF"/>
              </a:solidFill>
              <a:effectLst>
                <a:glow>
                  <a:srgbClr val="6096E6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  <a:p>
            <a:pPr marL="171450" indent="-171450" defTabSz="685800">
              <a:lnSpc>
                <a:spcPct val="100000"/>
              </a:lnSpc>
              <a:spcAft>
                <a:spcPts val="750"/>
              </a:spcAft>
              <a:buFont typeface="Wingdings" panose="05000000000000000000" charset="0"/>
              <a:buChar char="§"/>
              <a:defRPr/>
            </a:pPr>
            <a:r>
              <a:rPr lang="zh-CN" altLang="en-US" sz="2100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文字与宣传：</a:t>
            </a:r>
            <a:r>
              <a:rPr lang="zh-CN" alt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苏诗湄姐妹</a:t>
            </a:r>
            <a:endParaRPr lang="zh-CN" altLang="en-US" sz="2100" b="1" spc="113" dirty="0">
              <a:solidFill>
                <a:srgbClr val="FFFFFF"/>
              </a:solidFill>
              <a:latin typeface="微软雅黑" panose="020B0503020204020204" pitchFamily="34" charset="-122"/>
            </a:endParaRPr>
          </a:p>
          <a:p>
            <a:pPr marL="171450" indent="-171450" defTabSz="685800">
              <a:lnSpc>
                <a:spcPct val="100000"/>
              </a:lnSpc>
              <a:spcAft>
                <a:spcPts val="750"/>
              </a:spcAft>
              <a:buFont typeface="Wingdings" panose="05000000000000000000" charset="0"/>
              <a:buChar char="§"/>
              <a:defRPr/>
            </a:pPr>
            <a:r>
              <a:rPr lang="zh-CN" altLang="en-US" sz="2100" b="1" spc="113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平台维护与开发：</a:t>
            </a:r>
            <a:r>
              <a:rPr lang="en-US" altLang="zh-CN" sz="2100" b="1" spc="113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   </a:t>
            </a:r>
          </a:p>
          <a:p>
            <a:pPr marL="0" indent="0" defTabSz="685800">
              <a:lnSpc>
                <a:spcPct val="100000"/>
              </a:lnSpc>
              <a:spcAft>
                <a:spcPts val="750"/>
              </a:spcAft>
              <a:buNone/>
              <a:defRPr/>
            </a:pPr>
            <a:r>
              <a:rPr lang="en-US" altLang="zh-CN" sz="2100" b="1" spc="113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  </a:t>
            </a:r>
            <a:r>
              <a:rPr lang="zh-CN" altLang="en-US" sz="2100" b="1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梁一花姐妹</a:t>
            </a:r>
            <a:r>
              <a:rPr lang="en-US" altLang="zh-CN" sz="2100" b="1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 </a:t>
            </a:r>
            <a:r>
              <a:rPr lang="zh-CN" altLang="en-US" sz="2100" b="1" spc="113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林景鸿弟兄</a:t>
            </a:r>
            <a:r>
              <a:rPr lang="en-US" altLang="zh-CN" sz="2100" b="1" spc="113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 </a:t>
            </a:r>
            <a:r>
              <a:rPr lang="zh-CN" altLang="en-US" sz="2100" b="1" spc="113" dirty="0">
                <a:solidFill>
                  <a:srgbClr val="FFFFFF"/>
                </a:solidFill>
                <a:effectLst>
                  <a:glow>
                    <a:srgbClr val="6096E6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rPr>
              <a:t>许定凯弟兄</a:t>
            </a:r>
            <a:endParaRPr lang="zh-CN" altLang="en-US" sz="2100" b="1" spc="113" dirty="0">
              <a:solidFill>
                <a:srgbClr val="FFFFFF"/>
              </a:solidFill>
              <a:effectLst>
                <a:glow>
                  <a:srgbClr val="6096E6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  <a:p>
            <a:pPr marL="171450" indent="-171450" defTabSz="685800">
              <a:lnSpc>
                <a:spcPct val="120000"/>
              </a:lnSpc>
              <a:spcAft>
                <a:spcPts val="750"/>
              </a:spcAft>
              <a:defRPr/>
            </a:pPr>
            <a:endParaRPr lang="zh-CN" altLang="en-US" sz="2100" b="1" spc="113" dirty="0">
              <a:solidFill>
                <a:srgbClr val="FFFFFF"/>
              </a:solidFill>
              <a:effectLst>
                <a:glow>
                  <a:srgbClr val="6096E6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2395" y="4892992"/>
            <a:ext cx="6403658" cy="20003"/>
          </a:xfrm>
          <a:prstGeom prst="line">
            <a:avLst/>
          </a:prstGeom>
          <a:ln w="38100">
            <a:solidFill>
              <a:srgbClr val="FAF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>
            <a:spLocks noGrp="1"/>
          </p:cNvSpPr>
          <p:nvPr/>
        </p:nvSpPr>
        <p:spPr>
          <a:xfrm>
            <a:off x="206692" y="5024437"/>
            <a:ext cx="8112443" cy="768668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defTabSz="685800">
              <a:defRPr/>
            </a:pPr>
            <a:r>
              <a:rPr lang="zh-CN" altLang="en-US" sz="4500" spc="225" dirty="0">
                <a:solidFill>
                  <a:srgbClr val="FFFFFF"/>
                </a:solidFill>
                <a:effectLst>
                  <a:glow>
                    <a:srgbClr val="FFFFFF">
                      <a:alpha val="10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endPos="0" dir="5400000" sy="-100000" algn="bl" rotWithShape="0"/>
                </a:effectLst>
                <a:latin typeface="微软雅黑" panose="020B0503020204020204" pitchFamily="34" charset="-122"/>
              </a:rPr>
              <a:t>我们的</a:t>
            </a:r>
            <a:r>
              <a:rPr lang="zh-CN" altLang="en-US" sz="4650" spc="225" dirty="0">
                <a:solidFill>
                  <a:schemeClr val="accent3">
                    <a:lumMod val="50000"/>
                  </a:schemeClr>
                </a:solidFill>
                <a:effectLst>
                  <a:glow>
                    <a:srgbClr val="FFFFFF">
                      <a:alpha val="100000"/>
                    </a:srgbClr>
                  </a:glow>
                  <a:reflection endPos="0" dir="5400000" sy="-100000" algn="bl" rotWithShape="0"/>
                </a:effectLst>
                <a:latin typeface="微软雅黑" panose="020B0503020204020204" pitchFamily="34" charset="-122"/>
              </a:rPr>
              <a:t>团队</a:t>
            </a:r>
          </a:p>
        </p:txBody>
      </p:sp>
      <p:sp>
        <p:nvSpPr>
          <p:cNvPr id="6" name="内容占位符 2"/>
          <p:cNvSpPr>
            <a:spLocks noGrp="1"/>
          </p:cNvSpPr>
          <p:nvPr/>
        </p:nvSpPr>
        <p:spPr>
          <a:xfrm>
            <a:off x="112395" y="415925"/>
            <a:ext cx="4647565" cy="3870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主席</a:t>
            </a:r>
            <a:r>
              <a:rPr lang="zh-CN" altLang="en-US" sz="2400" b="1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刘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向平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牧师</a:t>
            </a: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副主席：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刘本煌牧师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文书</a:t>
            </a:r>
            <a:r>
              <a:rPr lang="zh-CN" altLang="en-US" sz="2400" b="1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许定莉传道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财政：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刘世彬姐妹</a:t>
            </a: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查账：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詹家恩弟兄</a:t>
            </a:r>
          </a:p>
          <a:p>
            <a:pPr algn="just"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zh-CN" altLang="en-US" sz="2400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部员：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林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燕牧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师</a:t>
            </a:r>
            <a:endParaRPr lang="en-US" altLang="zh-CN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1144905" algn="just">
              <a:lnSpc>
                <a:spcPct val="90000"/>
              </a:lnSpc>
              <a:buNone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黄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传腾牧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师</a:t>
            </a:r>
          </a:p>
          <a:p>
            <a:pPr marL="0" indent="1144905" algn="just">
              <a:lnSpc>
                <a:spcPct val="90000"/>
              </a:lnSpc>
              <a:buNone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翁新兴牧师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王凯麟弟兄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lvl="1" indent="802005" algn="just">
              <a:lnSpc>
                <a:spcPct val="90000"/>
              </a:lnSpc>
              <a:buNone/>
            </a:pP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张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锦航弟兄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曾健丰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弟兄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lvl="1" indent="802005" algn="just">
              <a:lnSpc>
                <a:spcPct val="90000"/>
              </a:lnSpc>
              <a:buNone/>
            </a:pP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友其弟兄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钟增祥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弟兄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70987" y="1939290"/>
            <a:ext cx="8552974" cy="26194"/>
          </a:xfrm>
          <a:prstGeom prst="line">
            <a:avLst/>
          </a:prstGeom>
          <a:ln w="38100">
            <a:solidFill>
              <a:srgbClr val="FAF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>
            <a:spLocks noGrp="1"/>
          </p:cNvSpPr>
          <p:nvPr/>
        </p:nvSpPr>
        <p:spPr>
          <a:xfrm>
            <a:off x="388620" y="1140619"/>
            <a:ext cx="8112443" cy="768668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defTabSz="685800">
              <a:defRPr/>
            </a:pPr>
            <a:r>
              <a:rPr lang="zh-CN" altLang="en-US" sz="4500" spc="225" dirty="0">
                <a:solidFill>
                  <a:srgbClr val="FFFFFF"/>
                </a:solidFill>
                <a:effectLst>
                  <a:glow>
                    <a:srgbClr val="FFFFFF">
                      <a:alpha val="10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endPos="0" dir="5400000" sy="-100000" algn="bl" rotWithShape="0"/>
                </a:effectLst>
                <a:latin typeface="微软雅黑" panose="020B0503020204020204" pitchFamily="34" charset="-122"/>
              </a:rPr>
              <a:t>我们的</a:t>
            </a:r>
            <a:r>
              <a:rPr lang="zh-CN" altLang="en-US" sz="4650" spc="225" dirty="0">
                <a:solidFill>
                  <a:schemeClr val="accent3">
                    <a:lumMod val="50000"/>
                  </a:schemeClr>
                </a:solidFill>
                <a:effectLst>
                  <a:glow>
                    <a:srgbClr val="FFFFFF">
                      <a:alpha val="100000"/>
                    </a:srgbClr>
                  </a:glow>
                  <a:reflection endPos="0" dir="5400000" sy="-100000" algn="bl" rotWithShape="0"/>
                </a:effectLst>
                <a:latin typeface="微软雅黑" panose="020B0503020204020204" pitchFamily="34" charset="-122"/>
              </a:rPr>
              <a:t>团队</a:t>
            </a:r>
          </a:p>
        </p:txBody>
      </p:sp>
      <p:sp>
        <p:nvSpPr>
          <p:cNvPr id="6" name="文本框 4"/>
          <p:cNvSpPr txBox="1"/>
          <p:nvPr>
            <p:custDataLst>
              <p:tags r:id="rId2"/>
            </p:custDataLst>
          </p:nvPr>
        </p:nvSpPr>
        <p:spPr>
          <a:xfrm>
            <a:off x="372427" y="1783557"/>
            <a:ext cx="8045768" cy="29951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3000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代祷事项：</a:t>
            </a:r>
            <a:endParaRPr lang="zh-CN" altLang="en-US" sz="3000" b="1" spc="113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6080" indent="-386080">
              <a:lnSpc>
                <a:spcPct val="130000"/>
              </a:lnSpc>
              <a:buFont typeface="+mj-lt"/>
              <a:buAutoNum type="arabicPeriod"/>
            </a:pPr>
            <a:r>
              <a:rPr lang="zh-CN" altLang="en-US" sz="3000" b="1" spc="1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主有密切的关系，与人有美好的团契。</a:t>
            </a:r>
          </a:p>
          <a:p>
            <a:pPr marL="386080" indent="-386080">
              <a:lnSpc>
                <a:spcPct val="130000"/>
              </a:lnSpc>
              <a:buFont typeface="+mj-lt"/>
              <a:buAutoNum type="arabicPeriod"/>
            </a:pPr>
            <a:r>
              <a:rPr lang="zh-CN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在事工的执行与推展中，由主掌权；</a:t>
            </a:r>
            <a:r>
              <a:rPr lang="zh-CN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有国度异象，同感一灵，殷勤做主工。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19511" y="836992"/>
            <a:ext cx="8226743" cy="83772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rgbClr val="941225"/>
                </a:solidFill>
                <a:effectLst/>
                <a:sym typeface="+mn-ea"/>
              </a:rPr>
              <a:t>网络文字与宣传</a:t>
            </a:r>
            <a:r>
              <a:rPr lang="zh-CN" altLang="en-US" sz="2100" dirty="0">
                <a:solidFill>
                  <a:srgbClr val="941225"/>
                </a:solidFill>
                <a:sym typeface="+mn-ea"/>
              </a:rPr>
              <a:t>（负责同工：苏诗湄姐妹）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30673" y="1785682"/>
            <a:ext cx="8482654" cy="3598545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charset="0"/>
              <a:buChar char="§"/>
            </a:pPr>
            <a:r>
              <a:rPr lang="en-US" altLang="zh-CN" sz="2400" b="1" dirty="0">
                <a:solidFill>
                  <a:srgbClr val="941225"/>
                </a:solidFill>
                <a:latin typeface="微软雅黑" panose="020B0503020204020204" pitchFamily="34" charset="-122"/>
                <a:cs typeface="+mj-ea"/>
              </a:rPr>
              <a:t> 教会宣传：</a:t>
            </a:r>
            <a:r>
              <a:rPr lang="zh-CN" altLang="en-US" sz="2400" b="1" dirty="0">
                <a:latin typeface="微软雅黑" panose="020B0503020204020204" pitchFamily="34" charset="-122"/>
                <a:cs typeface="+mj-ea"/>
              </a:rPr>
              <a:t>传达媒体宣教异象，提供新时代传福音管道。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+mj-ea"/>
            </a:endParaRPr>
          </a:p>
          <a:p>
            <a:pPr marL="341630" indent="-341630" algn="just">
              <a:buFont typeface="Wingdings" panose="05000000000000000000" charset="0"/>
              <a:buChar char="§"/>
            </a:pPr>
            <a:r>
              <a:rPr lang="zh-CN" altLang="en-US" sz="2400" b="1" dirty="0" smtClean="0">
                <a:solidFill>
                  <a:srgbClr val="941225"/>
                </a:solidFill>
                <a:latin typeface="微软雅黑" panose="020B0503020204020204" pitchFamily="34" charset="-122"/>
                <a:cs typeface="+mj-ea"/>
              </a:rPr>
              <a:t>校</a:t>
            </a:r>
            <a:r>
              <a:rPr lang="zh-CN" altLang="en-US" sz="2400" b="1" dirty="0">
                <a:solidFill>
                  <a:srgbClr val="941225"/>
                </a:solidFill>
                <a:latin typeface="微软雅黑" panose="020B0503020204020204" pitchFamily="34" charset="-122"/>
                <a:cs typeface="+mj-ea"/>
              </a:rPr>
              <a:t>园宣传：</a:t>
            </a:r>
            <a:r>
              <a:rPr lang="zh-CN" altLang="en-US" sz="2400" b="1" dirty="0">
                <a:latin typeface="微软雅黑" panose="020B0503020204020204" pitchFamily="34" charset="-122"/>
                <a:cs typeface="+mj-ea"/>
              </a:rPr>
              <a:t>提供媒体素养教育讲座，教导正确使用网</a:t>
            </a:r>
            <a:r>
              <a:rPr lang="zh-CN" altLang="en-US" sz="2400" b="1" dirty="0" smtClean="0">
                <a:latin typeface="微软雅黑" panose="020B0503020204020204" pitchFamily="34" charset="-122"/>
                <a:cs typeface="+mj-ea"/>
              </a:rPr>
              <a:t>络</a:t>
            </a:r>
            <a:r>
              <a:rPr lang="en-US" altLang="zh-CN" sz="2400" b="1" dirty="0" smtClean="0">
                <a:latin typeface="微软雅黑" panose="020B0503020204020204" pitchFamily="34" charset="-122"/>
                <a:cs typeface="+mj-ea"/>
              </a:rPr>
              <a:t/>
            </a:r>
            <a:br>
              <a:rPr lang="en-US" altLang="zh-CN" sz="2400" b="1" dirty="0" smtClean="0">
                <a:latin typeface="微软雅黑" panose="020B0503020204020204" pitchFamily="34" charset="-122"/>
                <a:cs typeface="+mj-ea"/>
              </a:rPr>
            </a:br>
            <a:r>
              <a:rPr lang="en-US" altLang="zh-CN" sz="2400" b="1" dirty="0" smtClean="0">
                <a:latin typeface="微软雅黑" panose="020B0503020204020204" pitchFamily="34" charset="-122"/>
                <a:cs typeface="+mj-ea"/>
              </a:rPr>
              <a:t>               </a:t>
            </a:r>
            <a:r>
              <a:rPr lang="zh-CN" altLang="en-US" sz="2400" b="1" dirty="0" smtClean="0">
                <a:latin typeface="微软雅黑" panose="020B0503020204020204" pitchFamily="34" charset="-122"/>
                <a:cs typeface="+mj-ea"/>
              </a:rPr>
              <a:t>资</a:t>
            </a:r>
            <a:r>
              <a:rPr lang="zh-CN" altLang="en-US" sz="2400" b="1" dirty="0">
                <a:latin typeface="微软雅黑" panose="020B0503020204020204" pitchFamily="34" charset="-122"/>
                <a:cs typeface="+mj-ea"/>
              </a:rPr>
              <a:t>讯</a:t>
            </a:r>
            <a:r>
              <a:rPr lang="zh-CN" altLang="en-US" sz="2400" b="1" dirty="0" smtClean="0">
                <a:latin typeface="微软雅黑" panose="020B0503020204020204" pitchFamily="34" charset="-122"/>
                <a:cs typeface="+mj-ea"/>
              </a:rPr>
              <a:t>、预</a:t>
            </a:r>
            <a:r>
              <a:rPr lang="zh-CN" altLang="en-US" sz="2400" b="1" dirty="0">
                <a:latin typeface="微软雅黑" panose="020B0503020204020204" pitchFamily="34" charset="-122"/>
                <a:cs typeface="+mj-ea"/>
              </a:rPr>
              <a:t>防染上电玩瘾或手机瘾等。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cs typeface="+mj-ea"/>
            </a:endParaRPr>
          </a:p>
          <a:p>
            <a:pPr marL="0" indent="0" algn="just">
              <a:buNone/>
            </a:pP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just"/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7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4563252"/>
            <a:ext cx="3001328" cy="20535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503" y="4563252"/>
            <a:ext cx="2838450" cy="205359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56247" y="1213009"/>
            <a:ext cx="8226743" cy="83772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rgbClr val="941225"/>
                </a:solidFill>
                <a:latin typeface="微软雅黑" panose="020B0503020204020204" pitchFamily="34" charset="-122"/>
                <a:sym typeface="+mn-ea"/>
              </a:rPr>
              <a:t>网络文字与宣传</a:t>
            </a:r>
            <a:r>
              <a:rPr lang="zh-CN" altLang="en-US" sz="2100" dirty="0">
                <a:solidFill>
                  <a:srgbClr val="941225"/>
                </a:solidFill>
                <a:latin typeface="微软雅黑" panose="020B0503020204020204" pitchFamily="34" charset="-122"/>
                <a:sym typeface="+mn-ea"/>
              </a:rPr>
              <a:t>（负责同工：苏诗湄姐妹）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25755" y="2265045"/>
            <a:ext cx="8587740" cy="1715135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charset="0"/>
              <a:buChar char="§"/>
            </a:pPr>
            <a:r>
              <a:rPr lang="en-US" altLang="zh-CN" sz="2100" b="1" dirty="0">
                <a:solidFill>
                  <a:srgbClr val="941225"/>
                </a:solidFill>
                <a:latin typeface="微软雅黑" panose="020B0503020204020204" pitchFamily="34" charset="-122"/>
                <a:cs typeface="+mj-ea"/>
                <a:sym typeface="+mn-ea"/>
              </a:rPr>
              <a:t>多媒体工作坊：</a:t>
            </a:r>
            <a:r>
              <a:rPr lang="zh-CN" altLang="en-US" sz="2100" b="1" dirty="0">
                <a:latin typeface="微软雅黑" panose="020B0503020204020204" pitchFamily="34" charset="-122"/>
                <a:cs typeface="+mj-ea"/>
                <a:sym typeface="+mn-ea"/>
              </a:rPr>
              <a:t>教导弟兄姐妹善用手机进行剪辑、设计等技巧</a:t>
            </a:r>
            <a:r>
              <a:rPr lang="zh-CN" altLang="en-US" sz="2100" b="1" dirty="0">
                <a:latin typeface="微软雅黑" panose="020B0503020204020204" pitchFamily="34" charset="-122"/>
                <a:sym typeface="+mn-ea"/>
              </a:rPr>
              <a:t>。</a:t>
            </a:r>
            <a:endParaRPr lang="zh-CN" alt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+mj-ea"/>
            </a:endParaRPr>
          </a:p>
          <a:p>
            <a:pPr algn="just">
              <a:buFont typeface="Wingdings" panose="05000000000000000000" charset="0"/>
              <a:buChar char="§"/>
            </a:pPr>
            <a:r>
              <a:rPr lang="en-US" altLang="zh-CN" sz="2100" b="1" dirty="0">
                <a:solidFill>
                  <a:srgbClr val="941225"/>
                </a:solidFill>
                <a:latin typeface="微软雅黑" panose="020B0503020204020204" pitchFamily="34" charset="-122"/>
                <a:cs typeface="+mj-ea"/>
                <a:sym typeface="+mn-ea"/>
              </a:rPr>
              <a:t>编写及编辑网站文字内容与文章</a:t>
            </a:r>
            <a:r>
              <a:rPr lang="zh-CN" altLang="en-US" sz="2100" b="1" dirty="0">
                <a:solidFill>
                  <a:srgbClr val="9412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cs typeface="+mj-ea"/>
                <a:sym typeface="+mn-ea"/>
              </a:rPr>
              <a:t>，</a:t>
            </a:r>
            <a:r>
              <a:rPr lang="zh-CN" altLang="en-US" sz="2100" b="1" dirty="0">
                <a:solidFill>
                  <a:srgbClr val="941225"/>
                </a:solidFill>
                <a:latin typeface="微软雅黑" panose="020B0503020204020204" pitchFamily="34" charset="-122"/>
                <a:cs typeface="+mj-ea"/>
              </a:rPr>
              <a:t>包括：</a:t>
            </a:r>
            <a:r>
              <a:rPr lang="en-US" altLang="zh-CN" sz="2100" b="1" dirty="0">
                <a:latin typeface="微软雅黑" panose="020B0503020204020204" pitchFamily="34" charset="-122"/>
                <a:cs typeface="+mj-ea"/>
              </a:rPr>
              <a:t>FB</a:t>
            </a:r>
            <a:r>
              <a:rPr lang="zh-CN" altLang="en-US" sz="2100" b="1" dirty="0">
                <a:latin typeface="微软雅黑" panose="020B0503020204020204" pitchFamily="34" charset="-122"/>
                <a:cs typeface="+mj-ea"/>
              </a:rPr>
              <a:t>、</a:t>
            </a:r>
            <a:r>
              <a:rPr lang="en-US" altLang="zh-CN" sz="2100" b="1" dirty="0">
                <a:latin typeface="微软雅黑" panose="020B0503020204020204" pitchFamily="34" charset="-122"/>
                <a:cs typeface="+mj-ea"/>
              </a:rPr>
              <a:t>IG</a:t>
            </a:r>
            <a:r>
              <a:rPr lang="zh-CN" altLang="en-US" sz="2100" b="1" dirty="0">
                <a:latin typeface="微软雅黑" panose="020B0503020204020204" pitchFamily="34" charset="-122"/>
                <a:cs typeface="+mj-ea"/>
              </a:rPr>
              <a:t>、</a:t>
            </a:r>
            <a:r>
              <a:rPr lang="zh-CN" altLang="en-US" sz="2100" b="1" dirty="0">
                <a:latin typeface="微软雅黑" panose="020B0503020204020204" pitchFamily="34" charset="-122"/>
                <a:cs typeface="+mj-ea"/>
                <a:sym typeface="+mn-ea"/>
              </a:rPr>
              <a:t>各个</a:t>
            </a:r>
            <a:r>
              <a:rPr lang="zh-CN" altLang="en-US" sz="2100" b="1" dirty="0">
                <a:latin typeface="微软雅黑" panose="020B0503020204020204" pitchFamily="34" charset="-122"/>
                <a:cs typeface="+mj-ea"/>
              </a:rPr>
              <a:t>网站等。</a:t>
            </a:r>
          </a:p>
          <a:p>
            <a:pPr algn="just">
              <a:buFont typeface="Wingdings" panose="05000000000000000000" charset="0"/>
              <a:buChar char="§"/>
            </a:pPr>
            <a:endParaRPr lang="zh-CN" alt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+mj-ea"/>
            </a:endParaRPr>
          </a:p>
          <a:p>
            <a:pPr marL="0" indent="0" algn="just">
              <a:buNone/>
            </a:pPr>
            <a:endParaRPr lang="zh-CN" alt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cs typeface="+mj-ea"/>
            </a:endParaRPr>
          </a:p>
        </p:txBody>
      </p:sp>
      <p:pic>
        <p:nvPicPr>
          <p:cNvPr id="12" name="图片 11" descr="Vector Smart Objec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825" y="3756660"/>
            <a:ext cx="593725" cy="811530"/>
          </a:xfrm>
          <a:prstGeom prst="rect">
            <a:avLst/>
          </a:prstGeom>
        </p:spPr>
      </p:pic>
      <p:pic>
        <p:nvPicPr>
          <p:cNvPr id="13" name="图片 12" descr="Vector Smart Object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3395" y="3535680"/>
            <a:ext cx="594000" cy="808555"/>
          </a:xfrm>
          <a:prstGeom prst="rect">
            <a:avLst/>
          </a:prstGeom>
        </p:spPr>
      </p:pic>
      <p:pic>
        <p:nvPicPr>
          <p:cNvPr id="15" name="图片 14" descr="Vector Smart Object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681855" y="4301490"/>
            <a:ext cx="748665" cy="1052830"/>
          </a:xfrm>
          <a:prstGeom prst="rect">
            <a:avLst/>
          </a:prstGeom>
        </p:spPr>
      </p:pic>
      <p:pic>
        <p:nvPicPr>
          <p:cNvPr id="18" name="图片 17" descr="we-tof log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" y="3535680"/>
            <a:ext cx="1988820" cy="2317750"/>
          </a:xfrm>
          <a:prstGeom prst="rect">
            <a:avLst/>
          </a:prstGeom>
        </p:spPr>
      </p:pic>
      <p:pic>
        <p:nvPicPr>
          <p:cNvPr id="20" name="图片 19" descr="yunitongxi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7165" y="4301490"/>
            <a:ext cx="2523490" cy="2249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56247" y="1213009"/>
            <a:ext cx="8226743" cy="83772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500">
                <a:solidFill>
                  <a:srgbClr val="941225"/>
                </a:solidFill>
                <a:latin typeface="微软雅黑" panose="020B0503020204020204" pitchFamily="34" charset="-122"/>
                <a:sym typeface="+mn-ea"/>
              </a:rPr>
              <a:t>网络文字与宣传</a:t>
            </a:r>
            <a:r>
              <a:rPr lang="zh-CN" altLang="en-US" sz="2100">
                <a:solidFill>
                  <a:srgbClr val="941225"/>
                </a:solidFill>
                <a:latin typeface="微软雅黑" panose="020B0503020204020204" pitchFamily="34" charset="-122"/>
                <a:sym typeface="+mn-ea"/>
              </a:rPr>
              <a:t>（负责同工：苏诗湄姐妹）</a:t>
            </a:r>
          </a:p>
        </p:txBody>
      </p:sp>
      <p:sp>
        <p:nvSpPr>
          <p:cNvPr id="8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56247" y="2161699"/>
            <a:ext cx="8226743" cy="3598545"/>
          </a:xfrm>
          <a:prstGeom prst="rect">
            <a:avLst/>
          </a:prstGeom>
        </p:spPr>
        <p:txBody>
          <a:bodyPr vert="horz" lIns="67500" tIns="35100" rIns="67500" bIns="351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2700" b="1" dirty="0">
                <a:solidFill>
                  <a:srgbClr val="941225"/>
                </a:solidFill>
                <a:latin typeface="微软雅黑" panose="020B0503020204020204" pitchFamily="34" charset="-122"/>
                <a:cs typeface="+mj-ea"/>
                <a:sym typeface="+mn-ea"/>
              </a:rPr>
              <a:t>代祷事项：</a:t>
            </a:r>
            <a:endParaRPr lang="en-US" altLang="zh-CN" sz="2700" b="1" dirty="0">
              <a:solidFill>
                <a:srgbClr val="941225"/>
              </a:solidFill>
              <a:latin typeface="微软雅黑" panose="020B0503020204020204" pitchFamily="34" charset="-122"/>
              <a:cs typeface="+mj-ea"/>
            </a:endParaRPr>
          </a:p>
          <a:p>
            <a:pPr marL="386080" indent="-386080" algn="just">
              <a:buFont typeface="Wingdings" panose="05000000000000000000" charset="0"/>
              <a:buAutoNum type="arabicPeriod"/>
            </a:pPr>
            <a:r>
              <a:rPr lang="zh-CN" altLang="en-US" sz="2400" b="1" dirty="0">
                <a:latin typeface="微软雅黑" panose="020B0503020204020204" pitchFamily="34" charset="-122"/>
                <a:cs typeface="+mj-ea"/>
                <a:sym typeface="+mn-ea"/>
              </a:rPr>
              <a:t>上传在网站和社交平台的文章，能触及更多需要者。</a:t>
            </a:r>
          </a:p>
          <a:p>
            <a:pPr marL="386080" indent="-386080" algn="just">
              <a:buFont typeface="Wingdings" panose="05000000000000000000" charset="0"/>
              <a:buAutoNum type="arabicPeriod"/>
            </a:pPr>
            <a:r>
              <a:rPr lang="zh-CN" altLang="en-US" sz="2400" b="1" dirty="0">
                <a:latin typeface="微软雅黑" panose="020B0503020204020204" pitchFamily="34" charset="-122"/>
                <a:cs typeface="+mj-ea"/>
                <a:sym typeface="+mn-ea"/>
              </a:rPr>
              <a:t>有更多机会接触校园及教会团契，并给予媒体素养教导和分享。</a:t>
            </a:r>
          </a:p>
          <a:p>
            <a:pPr marL="386080" indent="-386080" algn="just">
              <a:buFont typeface="Wingdings" panose="05000000000000000000" charset="0"/>
              <a:buAutoNum type="arabicPeriod"/>
            </a:pPr>
            <a:r>
              <a:rPr lang="zh-CN" altLang="en-US" sz="2400" b="1" dirty="0">
                <a:latin typeface="微软雅黑" panose="020B0503020204020204" pitchFamily="34" charset="-122"/>
                <a:cs typeface="+mj-ea"/>
                <a:sym typeface="+mn-ea"/>
              </a:rPr>
              <a:t>高效推广各平台的优质内容。</a:t>
            </a:r>
            <a:endParaRPr lang="zh-CN" altLang="en-US" sz="2400" b="1" dirty="0">
              <a:latin typeface="微软雅黑" panose="020B0503020204020204" pitchFamily="34" charset="-122"/>
            </a:endParaRPr>
          </a:p>
          <a:p>
            <a:pPr algn="just"/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just"/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56247" y="1213009"/>
            <a:ext cx="8226743" cy="837724"/>
          </a:xfrm>
          <a:prstGeom prst="rect">
            <a:avLst/>
          </a:prstGeom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rgbClr val="7030A0"/>
                </a:solidFill>
                <a:sym typeface="+mn-ea"/>
              </a:rPr>
              <a:t>音频节目制作</a:t>
            </a:r>
            <a:r>
              <a:rPr lang="zh-CN" altLang="en-US" sz="2100" dirty="0">
                <a:solidFill>
                  <a:srgbClr val="7030A0"/>
                </a:solidFill>
                <a:sym typeface="+mn-ea"/>
              </a:rPr>
              <a:t>（负责同工：陈祯翠姐妹）</a:t>
            </a: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194685" y="2122646"/>
            <a:ext cx="5949315" cy="3598545"/>
          </a:xfrm>
          <a:prstGeom prst="rect">
            <a:avLst/>
          </a:prstGeom>
        </p:spPr>
        <p:txBody>
          <a:bodyPr vert="horz" lIns="67500" tIns="35100" rIns="67500" bIns="351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buFont typeface="Wingdings" panose="05000000000000000000" charset="0"/>
              <a:buChar char="§"/>
            </a:pPr>
            <a:r>
              <a:rPr lang="zh-CN" altLang="en-US" sz="2100" b="1" dirty="0">
                <a:solidFill>
                  <a:srgbClr val="7030A0"/>
                </a:solidFill>
                <a:sym typeface="+mn-ea"/>
              </a:rPr>
              <a:t>技术支援年会各部，按需要进行录音工作。</a:t>
            </a:r>
            <a:endParaRPr lang="zh-CN" altLang="en-US" sz="2100" b="1" dirty="0">
              <a:solidFill>
                <a:srgbClr val="7030A0"/>
              </a:solidFill>
            </a:endParaRPr>
          </a:p>
          <a:p>
            <a:pPr algn="l">
              <a:lnSpc>
                <a:spcPct val="120000"/>
              </a:lnSpc>
              <a:buFont typeface="Wingdings" panose="05000000000000000000" charset="0"/>
              <a:buChar char="§"/>
            </a:pPr>
            <a:r>
              <a:rPr lang="zh-CN" altLang="en-US" sz="2100" b="1" dirty="0">
                <a:solidFill>
                  <a:srgbClr val="7030A0"/>
                </a:solidFill>
                <a:sym typeface="+mn-ea"/>
              </a:rPr>
              <a:t>与年会各部合作，开发不同灵命程度的信仰栽培系列节目（音频</a:t>
            </a:r>
            <a:r>
              <a:rPr lang="en-US" altLang="zh-CN" sz="2100" b="1" dirty="0">
                <a:solidFill>
                  <a:srgbClr val="7030A0"/>
                </a:solidFill>
                <a:sym typeface="+mn-ea"/>
              </a:rPr>
              <a:t>/</a:t>
            </a:r>
            <a:r>
              <a:rPr lang="zh-CN" altLang="en-US" sz="2100" b="1" dirty="0">
                <a:solidFill>
                  <a:srgbClr val="7030A0"/>
                </a:solidFill>
                <a:sym typeface="+mn-ea"/>
              </a:rPr>
              <a:t>简易视频版）。</a:t>
            </a:r>
          </a:p>
          <a:p>
            <a:pPr marL="0" indent="0">
              <a:buNone/>
            </a:pPr>
            <a:endParaRPr lang="zh-CN" altLang="en-US" sz="2100" b="1" dirty="0">
              <a:solidFill>
                <a:srgbClr val="7030A0"/>
              </a:solidFill>
              <a:sym typeface="+mn-ea"/>
            </a:endParaRPr>
          </a:p>
        </p:txBody>
      </p:sp>
      <p:pic>
        <p:nvPicPr>
          <p:cNvPr id="8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45" y="4240534"/>
            <a:ext cx="3188494" cy="23922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图片 8" descr="藏宝盒 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2246" y="4192432"/>
            <a:ext cx="2488883" cy="248888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Dg3NTk3NjQ0M2M4OGRhODgwODEwNjA5NTcxNDY0NmMifQ=="/>
  <p:tag name="RESOURCE_RECORD_KEY" val="{&quot;13&quot;:[19951219,20063521,4646982,1997206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1737</Words>
  <Application>Microsoft Office PowerPoint</Application>
  <PresentationFormat>On-screen Show (4:3)</PresentationFormat>
  <Paragraphs>96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等线</vt:lpstr>
      <vt:lpstr>等线 Light</vt:lpstr>
      <vt:lpstr>微软雅黑</vt:lpstr>
      <vt:lpstr>宋体</vt:lpstr>
      <vt:lpstr>Arial</vt:lpstr>
      <vt:lpstr>Calibri</vt:lpstr>
      <vt:lpstr>Calibri Light</vt:lpstr>
      <vt:lpstr>Wingdings</vt:lpstr>
      <vt:lpstr>Office 主题​​</vt:lpstr>
      <vt:lpstr>使用说明</vt:lpstr>
      <vt:lpstr>PowerPoint Presentation</vt:lpstr>
      <vt:lpstr>我们的事工：媒体宣教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ShyMei</dc:creator>
  <cp:lastModifiedBy>IT-Alienware</cp:lastModifiedBy>
  <cp:revision>279</cp:revision>
  <dcterms:created xsi:type="dcterms:W3CDTF">2019-06-19T02:08:00Z</dcterms:created>
  <dcterms:modified xsi:type="dcterms:W3CDTF">2025-02-10T08:18:01Z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E5DD30E81AA2434DA8BA52A8D72B2851_13</vt:lpwstr>
  </property>
</Properties>
</file>