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563" r:id="rId2"/>
    <p:sldId id="519" r:id="rId3"/>
    <p:sldId id="518" r:id="rId4"/>
    <p:sldId id="497" r:id="rId5"/>
    <p:sldId id="531" r:id="rId6"/>
    <p:sldId id="532" r:id="rId7"/>
    <p:sldId id="526" r:id="rId8"/>
    <p:sldId id="546" r:id="rId9"/>
    <p:sldId id="534" r:id="rId10"/>
    <p:sldId id="524" r:id="rId11"/>
    <p:sldId id="543" r:id="rId12"/>
    <p:sldId id="544" r:id="rId13"/>
    <p:sldId id="525" r:id="rId14"/>
    <p:sldId id="541" r:id="rId15"/>
    <p:sldId id="540" r:id="rId16"/>
    <p:sldId id="542" r:id="rId17"/>
    <p:sldId id="520" r:id="rId18"/>
    <p:sldId id="538" r:id="rId19"/>
    <p:sldId id="539" r:id="rId20"/>
    <p:sldId id="535" r:id="rId21"/>
    <p:sldId id="547" r:id="rId22"/>
    <p:sldId id="536" r:id="rId23"/>
    <p:sldId id="529" r:id="rId24"/>
    <p:sldId id="562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225"/>
    <a:srgbClr val="FFFFFF"/>
    <a:srgbClr val="3A569C"/>
    <a:srgbClr val="1D4B1C"/>
    <a:srgbClr val="4B6D17"/>
    <a:srgbClr val="5D5026"/>
    <a:srgbClr val="71741B"/>
    <a:srgbClr val="FBEC43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540" y="108"/>
      </p:cViewPr>
      <p:guideLst>
        <p:guide orient="horz" pos="2160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2025/2/10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5.pn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tags" Target="../tags/tag99.xml"/><Relationship Id="rId7" Type="http://schemas.openxmlformats.org/officeDocument/2006/relationships/image" Target="../media/image34.jpe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7" Type="http://schemas.openxmlformats.org/officeDocument/2006/relationships/image" Target="../media/image38.jpe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jpeg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6.png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jpe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tags" Target="../tags/tag120.xml"/><Relationship Id="rId7" Type="http://schemas.openxmlformats.org/officeDocument/2006/relationships/image" Target="../media/image2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3.png"/><Relationship Id="rId5" Type="http://schemas.openxmlformats.org/officeDocument/2006/relationships/image" Target="../media/image4.GIF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image" Target="../media/image4.GIF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76.xml"/><Relationship Id="rId7" Type="http://schemas.openxmlformats.org/officeDocument/2006/relationships/image" Target="../media/image7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81.xml"/><Relationship Id="rId7" Type="http://schemas.openxmlformats.org/officeDocument/2006/relationships/image" Target="../media/image11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image" Target="../media/image17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98880" y="914400"/>
            <a:ext cx="9658350" cy="970915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使用说明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98880" y="2227580"/>
            <a:ext cx="9799320" cy="4171950"/>
          </a:xfrm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zh-CN" altLang="en-US" b="1">
                <a:solidFill>
                  <a:srgbClr val="FF0000"/>
                </a:solidFill>
              </a:rPr>
              <a:t>每一页</a:t>
            </a:r>
            <a:r>
              <a:rPr lang="zh-CN" altLang="en-US"/>
              <a:t>都只需要点</a:t>
            </a:r>
            <a:r>
              <a:rPr lang="zh-CN" altLang="en-US" b="1">
                <a:solidFill>
                  <a:srgbClr val="FF0000"/>
                </a:solidFill>
              </a:rPr>
              <a:t>按一次</a:t>
            </a:r>
            <a:r>
              <a:rPr lang="zh-CN" altLang="en-US"/>
              <a:t>。</a:t>
            </a:r>
          </a:p>
          <a:p>
            <a:pPr marL="457200" indent="-457200" algn="l">
              <a:buAutoNum type="arabicPeriod"/>
            </a:pPr>
            <a:r>
              <a:rPr lang="zh-CN" altLang="en-US"/>
              <a:t>有些页面设有动画，请耐心等候播放，</a:t>
            </a:r>
            <a:r>
              <a:rPr lang="zh-CN" altLang="en-US" u="sng"/>
              <a:t>无需</a:t>
            </a:r>
            <a:r>
              <a:rPr lang="zh-CN" altLang="en-US"/>
              <a:t>重复点按。</a:t>
            </a:r>
          </a:p>
          <a:p>
            <a:pPr marL="457200" indent="-457200" algn="l">
              <a:buAutoNum type="arabicPeriod"/>
            </a:pPr>
            <a:r>
              <a:rPr lang="zh-CN" altLang="en-US"/>
              <a:t>建议结合本部事工</a:t>
            </a:r>
            <a:r>
              <a:rPr lang="zh-CN" altLang="en-US" u="sng">
                <a:solidFill>
                  <a:srgbClr val="FF0000"/>
                </a:solidFill>
              </a:rPr>
              <a:t>简介短片</a:t>
            </a:r>
            <a:r>
              <a:rPr lang="zh-CN" altLang="en-US"/>
              <a:t>同时使用：先播短片，再使用</a:t>
            </a:r>
            <a:r>
              <a:rPr lang="en-US" altLang="zh-CN"/>
              <a:t>PPT</a:t>
            </a:r>
            <a:r>
              <a:rPr lang="zh-CN" altLang="en-US"/>
              <a:t>。</a:t>
            </a:r>
          </a:p>
          <a:p>
            <a:pPr marL="457200" indent="-457200" algn="l">
              <a:buAutoNum type="arabicPeriod"/>
            </a:pPr>
            <a:r>
              <a:rPr lang="zh-CN" altLang="en-US">
                <a:solidFill>
                  <a:schemeClr val="accent3">
                    <a:lumMod val="50000"/>
                  </a:schemeClr>
                </a:solidFill>
              </a:rPr>
              <a:t>一组事工</a:t>
            </a:r>
            <a:r>
              <a:rPr lang="en-US" altLang="zh-CN">
                <a:solidFill>
                  <a:schemeClr val="accent3">
                    <a:lumMod val="50000"/>
                  </a:schemeClr>
                </a:solidFill>
              </a:rPr>
              <a:t>=</a:t>
            </a:r>
            <a:r>
              <a:rPr lang="zh-CN" altLang="en-US">
                <a:solidFill>
                  <a:schemeClr val="accent3">
                    <a:lumMod val="50000"/>
                  </a:schemeClr>
                </a:solidFill>
              </a:rPr>
              <a:t>一个色系背景</a:t>
            </a:r>
            <a:r>
              <a:rPr lang="zh-CN" altLang="en-US"/>
              <a:t>；</a:t>
            </a:r>
            <a:r>
              <a:rPr lang="zh-CN" altLang="en-US">
                <a:solidFill>
                  <a:srgbClr val="7030A0"/>
                </a:solidFill>
              </a:rPr>
              <a:t>先有事工介绍</a:t>
            </a:r>
            <a:r>
              <a:rPr lang="zh-CN" altLang="en-US"/>
              <a:t>，</a:t>
            </a:r>
            <a:r>
              <a:rPr lang="zh-CN" altLang="en-US">
                <a:solidFill>
                  <a:schemeClr val="accent6">
                    <a:lumMod val="50000"/>
                  </a:schemeClr>
                </a:solidFill>
              </a:rPr>
              <a:t>最后一页</a:t>
            </a:r>
            <a:r>
              <a:rPr lang="en-US" altLang="zh-CN">
                <a:solidFill>
                  <a:schemeClr val="accent6">
                    <a:lumMod val="50000"/>
                  </a:schemeClr>
                </a:solidFill>
              </a:rPr>
              <a:t>=</a:t>
            </a:r>
            <a:r>
              <a:rPr lang="zh-CN" altLang="en-US">
                <a:solidFill>
                  <a:schemeClr val="accent6">
                    <a:lumMod val="50000"/>
                  </a:schemeClr>
                </a:solidFill>
              </a:rPr>
              <a:t>该组的代祷事项</a:t>
            </a:r>
            <a:r>
              <a:rPr lang="zh-CN" altLang="en-US"/>
              <a:t>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Radio-1920 x 10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6000" dirty="0" smtClean="0">
                <a:solidFill>
                  <a:srgbClr val="7030A0"/>
                </a:solidFill>
                <a:effectLst/>
                <a:sym typeface="+mn-ea"/>
              </a:rPr>
              <a:t>音频节目制作</a:t>
            </a:r>
            <a:r>
              <a:rPr lang="zh-CN" altLang="en-US" sz="2800" dirty="0" smtClean="0">
                <a:solidFill>
                  <a:srgbClr val="7030A0"/>
                </a:solidFill>
                <a:effectLst/>
                <a:sym typeface="+mn-ea"/>
              </a:rPr>
              <a:t>（</a:t>
            </a:r>
            <a:r>
              <a:rPr lang="zh-CN" altLang="en-US" sz="2800" dirty="0">
                <a:solidFill>
                  <a:srgbClr val="7030A0"/>
                </a:solidFill>
                <a:effectLst/>
                <a:sym typeface="+mn-ea"/>
              </a:rPr>
              <a:t>负责同工：陈祯翠姐妹）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330" y="1435735"/>
            <a:ext cx="8098155" cy="47980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anose="05000000000000000000" charset="0"/>
              <a:buChar char="§"/>
            </a:pP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录制、剪接、播放</a:t>
            </a:r>
            <a:r>
              <a:rPr lang="zh-CN" altLang="en-US" sz="2800" b="1" dirty="0">
                <a:solidFill>
                  <a:srgbClr val="7030A0"/>
                </a:solidFill>
                <a:sym typeface="+mn-ea"/>
              </a:rPr>
              <a:t>《信心旅人》及《</a:t>
            </a:r>
            <a:r>
              <a:rPr lang="en-US" altLang="zh-CN" sz="2800" b="1" dirty="0">
                <a:solidFill>
                  <a:srgbClr val="7030A0"/>
                </a:solidFill>
                <a:sym typeface="+mn-ea"/>
              </a:rPr>
              <a:t>YAM</a:t>
            </a:r>
            <a:r>
              <a:rPr lang="en-US" altLang="zh-CN" sz="2800" b="1" dirty="0">
                <a:solidFill>
                  <a:srgbClr val="7030A0"/>
                </a:solidFill>
                <a:latin typeface="微软雅黑" panose="020B0503020204020204" pitchFamily="34" charset="-122"/>
                <a:sym typeface="+mn-ea"/>
              </a:rPr>
              <a:t>✞</a:t>
            </a:r>
            <a:r>
              <a:rPr lang="zh-CN" altLang="en-US" sz="2800" b="1" dirty="0">
                <a:solidFill>
                  <a:srgbClr val="7030A0"/>
                </a:solidFill>
                <a:sym typeface="+mn-ea"/>
              </a:rPr>
              <a:t>》网站所需的节目（音频</a:t>
            </a:r>
            <a:r>
              <a:rPr lang="en-US" altLang="zh-CN" sz="2800" b="1" dirty="0">
                <a:solidFill>
                  <a:srgbClr val="7030A0"/>
                </a:solidFill>
                <a:sym typeface="+mn-ea"/>
              </a:rPr>
              <a:t>/</a:t>
            </a:r>
            <a:r>
              <a:rPr lang="zh-CN" altLang="en-US" sz="2800" b="1" dirty="0">
                <a:solidFill>
                  <a:srgbClr val="7030A0"/>
                </a:solidFill>
                <a:sym typeface="+mn-ea"/>
              </a:rPr>
              <a:t>简易视频版）内容。</a:t>
            </a:r>
            <a:endParaRPr lang="zh-CN" altLang="en-US" sz="2800" b="1" dirty="0">
              <a:gradFill>
                <a:gsLst>
                  <a:gs pos="0">
                    <a:srgbClr val="FBEC43"/>
                  </a:gs>
                  <a:gs pos="100000">
                    <a:schemeClr val="accent4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algn="l">
              <a:buFont typeface="Wingdings" panose="05000000000000000000" charset="0"/>
              <a:buChar char="§"/>
            </a:pPr>
            <a:endParaRPr lang="zh-CN" altLang="en-US" sz="2800" b="1" dirty="0">
              <a:gradFill>
                <a:gsLst>
                  <a:gs pos="0">
                    <a:srgbClr val="FBEC43"/>
                  </a:gs>
                  <a:gs pos="100000">
                    <a:schemeClr val="accent4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marL="0" indent="0" algn="l">
              <a:buNone/>
            </a:pP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图片 8" descr="声之途 · 信心导航图 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060" y="1912620"/>
            <a:ext cx="2773045" cy="27730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图片 12" descr="故事漫游_生命的旋律 20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4365" y="4104005"/>
            <a:ext cx="5000625" cy="28130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图片 11" descr="湄阅话题_天天微积分 20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2730" y="2714625"/>
            <a:ext cx="5001895" cy="28136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图片 13" descr="20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9970" y="202565"/>
            <a:ext cx="2512060" cy="25120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图片 14" descr="信仰启航 20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7260" y="4452620"/>
            <a:ext cx="2647315" cy="2647315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  <p:from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Radio-1920 x 10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6000" dirty="0" smtClean="0">
                <a:solidFill>
                  <a:srgbClr val="7030A0"/>
                </a:solidFill>
                <a:effectLst/>
                <a:sym typeface="+mn-ea"/>
              </a:rPr>
              <a:t>音频节目制作</a:t>
            </a:r>
            <a:r>
              <a:rPr lang="zh-CN" altLang="en-US" sz="2800" dirty="0" smtClean="0">
                <a:solidFill>
                  <a:srgbClr val="7030A0"/>
                </a:solidFill>
                <a:effectLst/>
                <a:sym typeface="+mn-ea"/>
              </a:rPr>
              <a:t>（</a:t>
            </a:r>
            <a:r>
              <a:rPr lang="zh-CN" altLang="en-US" sz="2800" dirty="0">
                <a:solidFill>
                  <a:srgbClr val="7030A0"/>
                </a:solidFill>
                <a:effectLst/>
                <a:sym typeface="+mn-ea"/>
              </a:rPr>
              <a:t>负责同工：陈祯翠姐妹）</a:t>
            </a:r>
          </a:p>
        </p:txBody>
      </p:sp>
      <p:sp>
        <p:nvSpPr>
          <p:cNvPr id="10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109085" y="1435100"/>
            <a:ext cx="7900670" cy="47980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Aft>
                <a:spcPts val="0"/>
              </a:spcAft>
              <a:buFont typeface="Wingdings" panose="05000000000000000000" charset="0"/>
              <a:buChar char="§"/>
            </a:pPr>
            <a:r>
              <a:rPr lang="zh-CN" altLang="en-US" sz="2800" b="1" dirty="0" smtClean="0">
                <a:solidFill>
                  <a:srgbClr val="7030A0"/>
                </a:solidFill>
                <a:effectLst/>
                <a:sym typeface="+mn-ea"/>
              </a:rPr>
              <a:t>R</a:t>
            </a:r>
            <a:r>
              <a:rPr lang="zh-CN" altLang="en-US" sz="2800" b="1" dirty="0">
                <a:solidFill>
                  <a:srgbClr val="7030A0"/>
                </a:solidFill>
                <a:effectLst/>
                <a:sym typeface="+mn-ea"/>
              </a:rPr>
              <a:t>edf</a:t>
            </a:r>
            <a:r>
              <a:rPr lang="zh-CN" altLang="en-US" sz="2800" b="1" dirty="0" smtClean="0">
                <a:solidFill>
                  <a:srgbClr val="7030A0"/>
                </a:solidFill>
                <a:effectLst/>
                <a:sym typeface="+mn-ea"/>
              </a:rPr>
              <a:t>m </a:t>
            </a:r>
            <a:r>
              <a:rPr lang="en-US" altLang="zh-CN" sz="2800" b="1" dirty="0" smtClean="0">
                <a:solidFill>
                  <a:srgbClr val="7030A0"/>
                </a:solidFill>
                <a:effectLst/>
                <a:sym typeface="+mn-ea"/>
              </a:rPr>
              <a:t>104.1</a:t>
            </a:r>
            <a:r>
              <a:rPr lang="zh-CN" altLang="en-US" sz="2800" b="1" dirty="0" smtClean="0">
                <a:solidFill>
                  <a:srgbClr val="7030A0"/>
                </a:solidFill>
                <a:effectLst/>
                <a:sym typeface="+mn-ea"/>
              </a:rPr>
              <a:t>《</a:t>
            </a:r>
            <a:r>
              <a:rPr lang="zh-CN" altLang="en-US" sz="2800" b="1" dirty="0">
                <a:solidFill>
                  <a:srgbClr val="7030A0"/>
                </a:solidFill>
                <a:effectLst/>
                <a:sym typeface="+mn-ea"/>
              </a:rPr>
              <a:t>天国福音》录制，</a:t>
            </a:r>
            <a:r>
              <a:rPr lang="zh-CN" altLang="en-US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欢迎收听</a:t>
            </a:r>
            <a:r>
              <a:rPr lang="zh-CN" alt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：</a:t>
            </a:r>
            <a:endParaRPr lang="en-US" altLang="zh-CN" sz="28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marL="0" indent="0" algn="l">
              <a:buNone/>
            </a:pP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（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中）周日晚6:45；（英）周日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晚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9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: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15。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 typeface="Wingdings" panose="05000000000000000000" charset="0"/>
              <a:buChar char="§"/>
            </a:pPr>
            <a:r>
              <a:rPr lang="zh-CN" altLang="en-US" sz="2800" b="1" dirty="0">
                <a:solidFill>
                  <a:srgbClr val="7030A0"/>
                </a:solidFill>
                <a:effectLst/>
                <a:sym typeface="+mn-ea"/>
              </a:rPr>
              <a:t>录制马来语版Pedoman Harian：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供《灵命日粮》网站使用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。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图片 4" descr="Program-Radio 20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415" y="4030345"/>
            <a:ext cx="4841240" cy="27235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图片 5" descr="20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2775" y="4029710"/>
            <a:ext cx="2724150" cy="272415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Radio-1920 x 10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6000" dirty="0">
                <a:solidFill>
                  <a:srgbClr val="7030A0"/>
                </a:solidFill>
                <a:effectLst/>
                <a:sym typeface="+mn-ea"/>
              </a:rPr>
              <a:t>音频节目制作</a:t>
            </a:r>
            <a:r>
              <a:rPr lang="zh-CN" altLang="en-US" sz="2800" dirty="0" smtClean="0">
                <a:solidFill>
                  <a:srgbClr val="7030A0"/>
                </a:solidFill>
                <a:effectLst/>
                <a:sym typeface="+mn-ea"/>
              </a:rPr>
              <a:t>（</a:t>
            </a:r>
            <a:r>
              <a:rPr lang="zh-CN" altLang="en-US" sz="2800" dirty="0">
                <a:solidFill>
                  <a:srgbClr val="7030A0"/>
                </a:solidFill>
                <a:effectLst/>
                <a:sym typeface="+mn-ea"/>
              </a:rPr>
              <a:t>负责同工：陈祯翠姐妹）</a:t>
            </a:r>
          </a:p>
        </p:txBody>
      </p:sp>
      <p:sp>
        <p:nvSpPr>
          <p:cNvPr id="10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319905" y="1739265"/>
            <a:ext cx="7536815" cy="47980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zh-CN" altLang="en-US" sz="3600" b="1" dirty="0">
                <a:solidFill>
                  <a:srgbClr val="7030A0"/>
                </a:solidFill>
                <a:effectLst/>
                <a:sym typeface="+mn-ea"/>
              </a:rPr>
              <a:t>代祷事项：</a:t>
            </a:r>
            <a:endParaRPr lang="zh-CN" altLang="en-US" sz="3600" b="1" dirty="0">
              <a:solidFill>
                <a:srgbClr val="7030A0"/>
              </a:solidFill>
              <a:effectLst/>
            </a:endParaRPr>
          </a:p>
          <a:p>
            <a:pPr marL="514350" indent="-514350">
              <a:lnSpc>
                <a:spcPct val="120000"/>
              </a:lnSpc>
              <a:buFont typeface="Wingdings" panose="05000000000000000000" charset="0"/>
              <a:buAutoNum type="arabicPeriod"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求</a:t>
            </a:r>
            <a:r>
              <a: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主带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领，</a:t>
            </a: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与</a:t>
            </a:r>
            <a:r>
              <a: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牧者</a:t>
            </a:r>
            <a:r>
              <a:rPr lang="en-US" altLang="zh-CN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合作</a:t>
            </a:r>
            <a:r>
              <a: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开发的新节目能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顺利录制，并帮助听众生命成长。</a:t>
            </a:r>
          </a:p>
          <a:p>
            <a:pPr marL="514350" indent="-514350">
              <a:lnSpc>
                <a:spcPct val="120000"/>
              </a:lnSpc>
              <a:buFont typeface="Wingdings" panose="05000000000000000000" charset="0"/>
              <a:buAutoNum type="arabicPeriod"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求神兴起更多熟悉马来语及伊班语的弟兄姐妹加入录音行列中。</a:t>
            </a:r>
          </a:p>
          <a:p>
            <a:pPr marL="514350" indent="-514350">
              <a:lnSpc>
                <a:spcPct val="120000"/>
              </a:lnSpc>
              <a:buFont typeface="Wingdings" panose="05000000000000000000" charset="0"/>
              <a:buAutoNum type="arabicPeriod"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愿节目主持人的声音能触动人心，在听众的心田撒下好种子</a:t>
            </a:r>
            <a:r>
              <a: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。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algn="l"/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Video-1920 x 10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60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视频制</a:t>
            </a:r>
            <a:r>
              <a:rPr lang="zh-CN" altLang="en-US" sz="6000" dirty="0">
                <a:solidFill>
                  <a:schemeClr val="accent4">
                    <a:lumMod val="50000"/>
                  </a:schemeClr>
                </a:solidFill>
                <a:effectLst/>
                <a:sym typeface="+mn-ea"/>
              </a:rPr>
              <a:t>作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（陈重均弟兄、陈施彤姐妹）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330" y="1739265"/>
            <a:ext cx="10968990" cy="479806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charset="0"/>
              <a:buChar char="§"/>
            </a:pP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 </a:t>
            </a:r>
            <a:r>
              <a:rPr lang="zh-CN" altLang="en-US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支援年会各部：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进行直播活动、宣传片或活动拍摄及剪辑</a:t>
            </a: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。</a:t>
            </a:r>
            <a:endParaRPr lang="en-US" altLang="zh-CN" sz="2800" b="1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  <a:p>
            <a:pPr marL="0" indent="0" algn="just">
              <a:buNone/>
            </a:pPr>
            <a:endParaRPr lang="en-US" altLang="zh-CN" sz="2800" b="1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525" y="2980690"/>
            <a:ext cx="5070475" cy="38042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图片 8" descr="IMG_E03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5440" y="2406015"/>
            <a:ext cx="4888230" cy="2749550"/>
          </a:xfrm>
          <a:prstGeom prst="rect">
            <a:avLst/>
          </a:prstGeom>
        </p:spPr>
      </p:pic>
      <p:pic>
        <p:nvPicPr>
          <p:cNvPr id="13" name="图片 12" descr="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45" y="2581910"/>
            <a:ext cx="5516880" cy="4137660"/>
          </a:xfrm>
          <a:prstGeom prst="rect">
            <a:avLst/>
          </a:prstGeom>
        </p:spPr>
      </p:pic>
      <p:pic>
        <p:nvPicPr>
          <p:cNvPr id="11" name="图片 10" descr="IMG_65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0260" y="3643630"/>
            <a:ext cx="4613275" cy="307594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97"/>
          <a:stretch>
            <a:fillRect/>
          </a:stretch>
        </p:blipFill>
        <p:spPr>
          <a:xfrm>
            <a:off x="2694940" y="3051175"/>
            <a:ext cx="4000500" cy="366839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28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Video-1920 x 10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sz="6000" dirty="0">
                <a:solidFill>
                  <a:schemeClr val="accent4">
                    <a:lumMod val="50000"/>
                  </a:schemeClr>
                </a:solidFill>
                <a:effectLst/>
                <a:sym typeface="+mn-ea"/>
              </a:rPr>
              <a:t>视频制作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（陈重均弟兄、陈施彤姐妹）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330" y="1739265"/>
            <a:ext cx="10968990" cy="479806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zh-CN" altLang="en-US" sz="2800" b="1" dirty="0" smtClean="0">
                <a:solidFill>
                  <a:schemeClr val="accent4">
                    <a:lumMod val="50000"/>
                  </a:schemeClr>
                </a:solidFill>
                <a:effectLst/>
                <a:sym typeface="+mn-ea"/>
              </a:rPr>
              <a:t>  各类视</a:t>
            </a:r>
            <a:r>
              <a:rPr lang="zh-CN" altLang="en-US" sz="2800" b="1" dirty="0">
                <a:solidFill>
                  <a:schemeClr val="accent4">
                    <a:lumMod val="50000"/>
                  </a:schemeClr>
                </a:solidFill>
                <a:effectLst/>
                <a:sym typeface="+mn-ea"/>
              </a:rPr>
              <a:t>频节目制作：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见证分享、信仰探讨、圣经教导等。</a:t>
            </a:r>
          </a:p>
        </p:txBody>
      </p:sp>
      <p:pic>
        <p:nvPicPr>
          <p:cNvPr id="8" name="图片 7" descr="youtube 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0" y="2778760"/>
            <a:ext cx="4094480" cy="4094480"/>
          </a:xfrm>
          <a:prstGeom prst="rect">
            <a:avLst/>
          </a:prstGeom>
        </p:spPr>
      </p:pic>
      <p:pic>
        <p:nvPicPr>
          <p:cNvPr id="9" name="图片 8" descr="youtube 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8605" y="2778760"/>
            <a:ext cx="4094480" cy="4094480"/>
          </a:xfrm>
          <a:prstGeom prst="rect">
            <a:avLst/>
          </a:prstGeom>
        </p:spPr>
      </p:pic>
      <p:pic>
        <p:nvPicPr>
          <p:cNvPr id="11" name="图片 10" descr="youtube 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085" y="2778760"/>
            <a:ext cx="4079875" cy="4079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Video-1920 x 10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sz="6000">
                <a:solidFill>
                  <a:schemeClr val="accent4">
                    <a:lumMod val="50000"/>
                  </a:schemeClr>
                </a:solidFill>
                <a:effectLst/>
                <a:sym typeface="+mn-ea"/>
              </a:rPr>
              <a:t>视频制作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（陈重均弟兄、陈施彤姐妹）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330" y="1739265"/>
            <a:ext cx="10968990" cy="479806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zh-CN" altLang="en-US" sz="2800" b="1" dirty="0" smtClean="0">
                <a:solidFill>
                  <a:schemeClr val="accent4">
                    <a:lumMod val="50000"/>
                  </a:schemeClr>
                </a:solidFill>
                <a:effectLst/>
                <a:sym typeface="+mn-ea"/>
              </a:rPr>
              <a:t>  </a:t>
            </a:r>
            <a:r>
              <a:rPr lang="zh-CN" altLang="en-US" sz="2800" b="1" dirty="0">
                <a:solidFill>
                  <a:schemeClr val="accent4">
                    <a:lumMod val="50000"/>
                  </a:schemeClr>
                </a:solidFill>
                <a:effectLst/>
                <a:sym typeface="+mn-ea"/>
              </a:rPr>
              <a:t>联办电影会：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提供已购公播权的影片供教会做电影会等用途</a:t>
            </a: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。</a:t>
            </a:r>
            <a:endParaRPr lang="en-US" altLang="zh-CN" sz="2800" b="1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  <a:p>
            <a:pPr marL="0" indent="0" algn="just">
              <a:buNone/>
            </a:pPr>
            <a:endParaRPr lang="en-US" altLang="zh-CN" sz="2800" b="1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</p:txBody>
      </p:sp>
      <p:pic>
        <p:nvPicPr>
          <p:cNvPr id="7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5" y="2509520"/>
            <a:ext cx="6245860" cy="41636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37"/>
          <a:stretch>
            <a:fillRect/>
          </a:stretch>
        </p:blipFill>
        <p:spPr>
          <a:xfrm>
            <a:off x="3314065" y="2632075"/>
            <a:ext cx="2993390" cy="162179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Video-1920 x 10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6000">
                <a:solidFill>
                  <a:schemeClr val="accent4">
                    <a:lumMod val="50000"/>
                  </a:schemeClr>
                </a:solidFill>
                <a:effectLst/>
                <a:sym typeface="+mn-ea"/>
              </a:rPr>
              <a:t>视频制作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（陈重均弟兄、陈施彤姐妹）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330" y="1739265"/>
            <a:ext cx="7110730" cy="479806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charset="0"/>
              <a:buNone/>
            </a:pPr>
            <a:r>
              <a:rPr lang="zh-CN" altLang="en-US" sz="3200" b="1" dirty="0">
                <a:solidFill>
                  <a:schemeClr val="accent4">
                    <a:lumMod val="50000"/>
                  </a:schemeClr>
                </a:solidFill>
                <a:effectLst/>
                <a:sym typeface="+mn-ea"/>
              </a:rPr>
              <a:t>代祷事项：</a:t>
            </a:r>
            <a:endParaRPr lang="zh-CN" altLang="en-US" sz="3200" b="1" dirty="0"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marL="514350" indent="-514350">
              <a:buFont typeface="Wingdings" panose="05000000000000000000" charset="0"/>
              <a:buAutoNum type="arabicPeriod"/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求神开路使资讯传播部能购得更多适合的福音电影版权。</a:t>
            </a:r>
          </a:p>
          <a:p>
            <a:pPr marL="514350" indent="-514350">
              <a:buFont typeface="Wingdings" panose="05000000000000000000" charset="0"/>
              <a:buAutoNum type="arabicPeriod"/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弟兄姐妹能积极善用福音电影和视频，传扬基督的好消息。</a:t>
            </a:r>
          </a:p>
          <a:p>
            <a:pPr marL="514350" indent="-514350">
              <a:buFont typeface="Wingdings" panose="05000000000000000000" charset="0"/>
              <a:buAutoNum type="arabicPeriod"/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同工们有智慧进行每次的拍摄和剪辑，并能让更多人看到这些影片作品。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algn="just">
              <a:buFont typeface="Wingdings" panose="05000000000000000000" charset="0"/>
              <a:buChar char="§"/>
            </a:pP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design-1920 x 10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65" y="0"/>
            <a:ext cx="12192000" cy="685800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60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设</a:t>
            </a:r>
            <a:r>
              <a:rPr lang="zh-CN" altLang="en-US" sz="6000" dirty="0" smtClean="0">
                <a:solidFill>
                  <a:schemeClr val="accent6">
                    <a:lumMod val="50000"/>
                  </a:schemeClr>
                </a:solidFill>
                <a:sym typeface="+mn-ea"/>
              </a:rPr>
              <a:t>计</a:t>
            </a:r>
            <a:r>
              <a:rPr lang="zh-CN" altLang="en-US" sz="6000" dirty="0">
                <a:solidFill>
                  <a:srgbClr val="941225"/>
                </a:solidFill>
                <a:sym typeface="+mn-ea"/>
              </a:rPr>
              <a:t>与</a:t>
            </a:r>
            <a:r>
              <a:rPr lang="zh-CN" altLang="en-US" sz="6000" dirty="0" smtClean="0">
                <a:solidFill>
                  <a:schemeClr val="accent6">
                    <a:lumMod val="50000"/>
                  </a:schemeClr>
                </a:solidFill>
                <a:sym typeface="+mn-ea"/>
              </a:rPr>
              <a:t>动</a:t>
            </a:r>
            <a:r>
              <a:rPr lang="zh-CN" altLang="en-US" sz="6000" dirty="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画漫</a:t>
            </a:r>
            <a:r>
              <a:rPr lang="zh-CN" altLang="en-US" sz="6000" dirty="0" smtClean="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画</a:t>
            </a:r>
            <a:r>
              <a:rPr lang="zh-CN" alt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（</a:t>
            </a:r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林佳锦姐妹、许方瑜姐妹）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330" y="1739265"/>
            <a:ext cx="10968990" cy="479806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charset="0"/>
              <a:buChar char="§"/>
            </a:pP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支援年会各部和教会：</a:t>
            </a: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协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助设计海报、漫画绘制</a:t>
            </a: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等。</a:t>
            </a:r>
          </a:p>
          <a:p>
            <a:pPr>
              <a:buFont typeface="Wingdings" panose="05000000000000000000" charset="0"/>
              <a:buChar char="§"/>
            </a:pPr>
            <a:r>
              <a:rPr lang="zh-CN" altLang="en-US" sz="32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动画制作：</a:t>
            </a: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圣经故事、媒体品格素养、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动漫福音单张</a:t>
            </a: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等。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just">
              <a:buNone/>
            </a:pP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7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294380"/>
            <a:ext cx="3562985" cy="3562985"/>
          </a:xfrm>
          <a:prstGeom prst="rect">
            <a:avLst/>
          </a:prstGeom>
        </p:spPr>
      </p:pic>
      <p:pic>
        <p:nvPicPr>
          <p:cNvPr id="8" name="图片 7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805" y="3294380"/>
            <a:ext cx="4944745" cy="35642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design-1920 x 10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65" y="0"/>
            <a:ext cx="12192000" cy="685800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6000" dirty="0">
                <a:solidFill>
                  <a:srgbClr val="941225"/>
                </a:solidFill>
                <a:sym typeface="+mn-ea"/>
              </a:rPr>
              <a:t>设计与动画漫画</a:t>
            </a:r>
            <a:r>
              <a:rPr lang="zh-CN" alt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（</a:t>
            </a:r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林佳锦姐妹、许方瑜姐妹）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330" y="1548765"/>
            <a:ext cx="10968990" cy="479806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charset="0"/>
              <a:buChar char="§"/>
            </a:pP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 网站及纸版的平面设计，</a:t>
            </a: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如：各平台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产品宣传、教会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PPT</a:t>
            </a: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背景模板、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ZOOM</a:t>
            </a: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虚拟背景、乐芙美图等。</a:t>
            </a:r>
            <a:endParaRPr lang="zh-CN" alt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just">
              <a:buNone/>
            </a:pP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5" name="图片 14" descr="少团信仰讲座-以牙还牙还是以德报怨？poster 20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585" y="2846070"/>
            <a:ext cx="3366135" cy="4743450"/>
          </a:xfrm>
          <a:prstGeom prst="rect">
            <a:avLst/>
          </a:prstGeom>
        </p:spPr>
      </p:pic>
      <p:pic>
        <p:nvPicPr>
          <p:cNvPr id="14" name="图片 13" descr="2024-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4995" y="2981325"/>
            <a:ext cx="2887345" cy="40843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75" y="3359676"/>
            <a:ext cx="3327266" cy="33272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图片 9" descr="祈克果——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2290" y="3116580"/>
            <a:ext cx="3075305" cy="3813810"/>
          </a:xfrm>
          <a:prstGeom prst="rect">
            <a:avLst/>
          </a:prstGeom>
        </p:spPr>
      </p:pic>
      <p:pic>
        <p:nvPicPr>
          <p:cNvPr id="11" name="图片 10" descr="升天日 1080x19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7870" y="2343150"/>
            <a:ext cx="2539365" cy="4514850"/>
          </a:xfrm>
          <a:prstGeom prst="rect">
            <a:avLst/>
          </a:prstGeom>
        </p:spPr>
      </p:pic>
      <p:pic>
        <p:nvPicPr>
          <p:cNvPr id="13" name="图片 12" descr="信心旅人_banner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93675" y="2759075"/>
            <a:ext cx="4257040" cy="17030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图片 11" descr="2月——你在网络有礼貌吗？(900-x-500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765" y="5050790"/>
            <a:ext cx="3383915" cy="187960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design-1920 x 10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65" y="0"/>
            <a:ext cx="12192000" cy="685800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60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设计</a:t>
            </a:r>
            <a:r>
              <a:rPr lang="zh-CN" altLang="en-US" sz="6000" dirty="0">
                <a:solidFill>
                  <a:srgbClr val="941225"/>
                </a:solidFill>
                <a:sym typeface="+mn-ea"/>
              </a:rPr>
              <a:t>与</a:t>
            </a:r>
            <a:r>
              <a:rPr lang="zh-CN" altLang="en-US" sz="60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动画漫画</a:t>
            </a:r>
            <a:r>
              <a:rPr lang="zh-CN" alt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（</a:t>
            </a:r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林佳锦姐妹、许方瑜姐妹）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330" y="1739265"/>
            <a:ext cx="7339330" cy="476313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anose="05000000000000000000" charset="0"/>
              <a:buChar char="§"/>
            </a:pP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代祷事项：</a:t>
            </a:r>
            <a:endParaRPr lang="zh-CN" altLang="en-US" sz="3200" b="1" dirty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marL="514350" indent="-514350" algn="l">
              <a:buFont typeface="Wingdings" panose="05000000000000000000" charset="0"/>
              <a:buAutoNum type="arabicPeriod"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为同工有智慧、创意和属灵的敏锐感来绘制每个作品。</a:t>
            </a:r>
          </a:p>
          <a:p>
            <a:pPr marL="514350" indent="-514350" algn="l">
              <a:buFont typeface="Wingdings" panose="05000000000000000000" charset="0"/>
              <a:buAutoNum type="arabicPeriod"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愿这些被传播出去的作品都能触动人心，达到安慰和提醒的效果。</a:t>
            </a:r>
          </a:p>
          <a:p>
            <a:pPr marL="514350" indent="-514350" algn="l">
              <a:buFont typeface="Wingdings" panose="05000000000000000000" charset="0"/>
              <a:buAutoNum type="arabicPeriod"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有更多喜爱绘画和设计的青少年，善用恩赐成为神国大将。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20 x 1080-without b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ICB网站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5795" y="1233805"/>
            <a:ext cx="1236345" cy="1236345"/>
          </a:xfrm>
          <a:prstGeom prst="rect">
            <a:avLst/>
          </a:prstGeom>
        </p:spPr>
      </p:pic>
      <p:pic>
        <p:nvPicPr>
          <p:cNvPr id="6" name="图片 5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7640" y="227965"/>
            <a:ext cx="2051050" cy="20510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IT-1920 x 10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094990" y="1434465"/>
            <a:ext cx="6327775" cy="479806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charset="0"/>
              <a:buChar char="§"/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更新与维护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本部现有的网站、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APP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、社交媒体账号等。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  <a:p>
            <a:pPr marL="0" indent="0" algn="l">
              <a:buNone/>
            </a:pP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13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004570" y="350520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 fontScale="92500" lnSpcReduction="1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平台维</a:t>
            </a:r>
            <a:r>
              <a:rPr lang="zh-CN" altLang="en-US" sz="5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护</a:t>
            </a:r>
            <a:r>
              <a:rPr lang="zh-CN" altLang="en-US" sz="5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与</a:t>
            </a:r>
            <a:r>
              <a:rPr lang="zh-CN" altLang="en-US" sz="5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开</a:t>
            </a:r>
            <a:r>
              <a:rPr lang="zh-CN" altLang="en-US" sz="5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发</a:t>
            </a:r>
            <a:r>
              <a:rPr lang="zh-CN" altLang="en-US" sz="6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/>
            </a:r>
            <a:br>
              <a:rPr lang="zh-CN" altLang="en-US" sz="6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</a:br>
            <a:r>
              <a:rPr lang="zh-CN" altLang="en-US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（负责同工：梁一花姐妹、林景鸿弟兄、许定凯弟兄）</a:t>
            </a:r>
          </a:p>
        </p:txBody>
      </p:sp>
      <p:pic>
        <p:nvPicPr>
          <p:cNvPr id="14" name="图片 13" descr="20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835" y="2135505"/>
            <a:ext cx="4495165" cy="2529205"/>
          </a:xfrm>
          <a:prstGeom prst="rect">
            <a:avLst/>
          </a:prstGeom>
        </p:spPr>
      </p:pic>
      <p:pic>
        <p:nvPicPr>
          <p:cNvPr id="15" name="图片 14" descr="20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565" y="2849245"/>
            <a:ext cx="6045200" cy="3400425"/>
          </a:xfrm>
          <a:prstGeom prst="rect">
            <a:avLst/>
          </a:prstGeom>
        </p:spPr>
      </p:pic>
      <p:pic>
        <p:nvPicPr>
          <p:cNvPr id="5" name="图片 4" descr="2022 1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6255" y="3989705"/>
            <a:ext cx="5989955" cy="3369310"/>
          </a:xfrm>
          <a:prstGeom prst="rect">
            <a:avLst/>
          </a:prstGeom>
        </p:spPr>
      </p:pic>
      <p:pic>
        <p:nvPicPr>
          <p:cNvPr id="16" name="图片 15" descr="ICB网站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8115" y="112395"/>
            <a:ext cx="1703705" cy="1703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3" presetClass="entr" presetSubtype="28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IT-1920 x 10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04570" y="350520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 fontScale="92500" lnSpcReduction="1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平台维护与开发</a:t>
            </a:r>
            <a:r>
              <a:rPr lang="zh-CN" altLang="en-US" sz="6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/>
            </a:r>
            <a:br>
              <a:rPr lang="zh-CN" altLang="en-US" sz="6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</a:br>
            <a:r>
              <a:rPr lang="zh-CN" altLang="en-US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（负责同工：梁一花姐妹、林景鸿弟兄、许定凯弟兄）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168775" y="1920875"/>
            <a:ext cx="7968615" cy="479806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charset="0"/>
              <a:buChar char="§"/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sym typeface="+mn-ea"/>
              </a:rPr>
              <a:t>技术支援年会各部，包括：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sym typeface="+mn-ea"/>
              </a:rPr>
              <a:t>           </a:t>
            </a:r>
            <a:r>
              <a:rPr lang="en-US" altLang="zh-CN" sz="2800" b="1" dirty="0">
                <a:gradFill>
                  <a:gsLst>
                    <a:gs pos="0">
                      <a:srgbClr val="FBEC43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                                    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直播活动、编写有声书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/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网站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/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资料库系统等。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charset="0"/>
              <a:buChar char="§"/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sym typeface="+mn-ea"/>
              </a:rPr>
              <a:t>与年会各部配合维护各部的网页，包括：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sym typeface="+mn-ea"/>
              </a:rPr>
              <a:t>                             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年会布道部、教育部、文字事业部的网站等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。</a:t>
            </a:r>
            <a:endParaRPr lang="en-US" altLang="zh-CN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>
              <a:buFont typeface="Wingdings" panose="05000000000000000000" charset="0"/>
              <a:buChar char="§"/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sym typeface="+mn-ea"/>
              </a:rPr>
              <a:t>处理电脑技术问题、教导多媒体课程，如：</a:t>
            </a:r>
            <a:r>
              <a:rPr lang="en-US" altLang="zh-CN" sz="2800" b="1" dirty="0">
                <a:gradFill>
                  <a:gsLst>
                    <a:gs pos="0">
                      <a:srgbClr val="FBEC43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         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年会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ZOOM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云会议室管理、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PPT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制作课程等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。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IT-1920 x 10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04570" y="350520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 fontScale="92500" lnSpcReduction="1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平台维护与开发</a:t>
            </a:r>
            <a:r>
              <a:rPr lang="zh-CN" alt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/>
            </a:r>
            <a:br>
              <a:rPr lang="zh-CN" alt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</a:b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（负责同工：梁一花姐妹、林景鸿弟兄、许定凯弟兄）</a:t>
            </a:r>
          </a:p>
        </p:txBody>
      </p:sp>
      <p:sp>
        <p:nvSpPr>
          <p:cNvPr id="8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173220" y="1591310"/>
            <a:ext cx="7858760" cy="47980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sym typeface="+mn-ea"/>
              </a:rPr>
              <a:t>代祷事项：</a:t>
            </a:r>
            <a:endParaRPr lang="zh-CN" altLang="en-US" sz="3600" b="1" dirty="0"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marL="514350" indent="-514350">
              <a:lnSpc>
                <a:spcPct val="110000"/>
              </a:lnSpc>
              <a:buFont typeface="Wingdings" panose="05000000000000000000" charset="0"/>
              <a:buAutoNum type="arabicPeriod"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愿同工们有智慧编写和管理各网站、社交平台、手机应用程式等。</a:t>
            </a:r>
          </a:p>
          <a:p>
            <a:pPr marL="514350" indent="-514350">
              <a:lnSpc>
                <a:spcPct val="110000"/>
              </a:lnSpc>
              <a:buFont typeface="Wingdings" panose="05000000000000000000" charset="0"/>
              <a:buAutoNum type="arabicPeriod"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求神保守这些网站和平台，不受恶者侵略，能正常运作。</a:t>
            </a:r>
          </a:p>
          <a:p>
            <a:pPr marL="514350" indent="-514350">
              <a:lnSpc>
                <a:spcPct val="110000"/>
              </a:lnSpc>
              <a:buFont typeface="Wingdings" panose="05000000000000000000" charset="0"/>
              <a:buAutoNum type="arabicPeriod"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借这些管道，将福音种子散播在网友的心田，预备他们的心成为好土，早日得着基督救恩。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Movie-1920 x 10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zh-CN" altLang="en-US" sz="6000">
                <a:solidFill>
                  <a:srgbClr val="C00000"/>
                </a:solidFill>
                <a:effectLst/>
                <a:sym typeface="+mn-ea"/>
              </a:rPr>
              <a:t>媒体宣教的使命</a:t>
            </a:r>
            <a:r>
              <a:rPr lang="en-US" altLang="zh-CN" sz="6000">
                <a:solidFill>
                  <a:srgbClr val="C00000"/>
                </a:solidFill>
                <a:effectLst/>
                <a:sym typeface="+mn-ea"/>
              </a:rPr>
              <a:t> </a:t>
            </a:r>
            <a:r>
              <a:rPr lang="zh-CN" altLang="en-US" sz="4000">
                <a:solidFill>
                  <a:srgbClr val="7E6000"/>
                </a:solidFill>
                <a:effectLst/>
                <a:sym typeface="+mn-ea"/>
              </a:rPr>
              <a:t>为自己祷告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327785" y="1764030"/>
            <a:ext cx="9690735" cy="479806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20000"/>
              </a:lnSpc>
              <a:buFont typeface="Wingdings" panose="05000000000000000000" charset="0"/>
              <a:buAutoNum type="arabicPeriod"/>
            </a:pPr>
            <a:r>
              <a:rPr lang="zh-CN" altLang="en-US" sz="3200" b="1">
                <a:solidFill>
                  <a:srgbClr val="7E6000"/>
                </a:solidFill>
                <a:effectLst/>
                <a:sym typeface="+mn-ea"/>
              </a:rPr>
              <a:t>身为媒体使用者的我们，都能善用网络和资讯。</a:t>
            </a:r>
          </a:p>
          <a:p>
            <a:pPr marL="514350" indent="-514350">
              <a:lnSpc>
                <a:spcPct val="120000"/>
              </a:lnSpc>
              <a:buFont typeface="Wingdings" panose="05000000000000000000" charset="0"/>
              <a:buAutoNum type="arabicPeriod"/>
            </a:pPr>
            <a:r>
              <a:rPr lang="zh-CN" altLang="en-US" sz="3200" b="1" dirty="0">
                <a:solidFill>
                  <a:srgbClr val="7E6000"/>
                </a:solidFill>
                <a:sym typeface="+mn-ea"/>
              </a:rPr>
              <a:t>恳求主让我们有能力和智慧，分辨和提</a:t>
            </a:r>
            <a:r>
              <a:rPr lang="zh-CN" altLang="en-US" sz="3200" b="1" dirty="0" smtClean="0">
                <a:solidFill>
                  <a:srgbClr val="7E6000"/>
                </a:solidFill>
                <a:sym typeface="+mn-ea"/>
              </a:rPr>
              <a:t>防每天所</a:t>
            </a:r>
            <a:r>
              <a:rPr lang="zh-CN" altLang="en-US" sz="3200" b="1" dirty="0">
                <a:solidFill>
                  <a:srgbClr val="7E6000"/>
                </a:solidFill>
                <a:sym typeface="+mn-ea"/>
              </a:rPr>
              <a:t>接收的资讯，特别是不符合圣经教导的价值观。</a:t>
            </a:r>
          </a:p>
          <a:p>
            <a:pPr marL="514350" indent="-514350">
              <a:lnSpc>
                <a:spcPct val="120000"/>
              </a:lnSpc>
              <a:buFont typeface="Wingdings" panose="05000000000000000000" charset="0"/>
              <a:buAutoNum type="arabicPeriod"/>
            </a:pPr>
            <a:r>
              <a:rPr lang="zh-CN" altLang="en-US" sz="3200" b="1" dirty="0">
                <a:solidFill>
                  <a:srgbClr val="7E6000"/>
                </a:solidFill>
                <a:sym typeface="+mn-ea"/>
              </a:rPr>
              <a:t>透过网络媒体，让我们成为基督的见证，使神国因我们得彰显、被拓展！</a:t>
            </a:r>
            <a:endParaRPr lang="zh-CN" altLang="en-US" sz="3200" b="1" dirty="0">
              <a:solidFill>
                <a:srgbClr val="7E6000"/>
              </a:solidFill>
              <a:effectLst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20 x 1080 (small pic)-no b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130" y="431165"/>
            <a:ext cx="2594610" cy="2594610"/>
          </a:xfrm>
          <a:prstGeom prst="rect">
            <a:avLst/>
          </a:prstGeom>
        </p:spPr>
      </p:pic>
      <p:pic>
        <p:nvPicPr>
          <p:cNvPr id="16" name="图片 15" descr="ICB网站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234930" y="336550"/>
            <a:ext cx="1703705" cy="1703705"/>
          </a:xfrm>
          <a:prstGeom prst="rect">
            <a:avLst/>
          </a:prstGeom>
        </p:spPr>
      </p:pic>
      <p:sp>
        <p:nvSpPr>
          <p:cNvPr id="5" name="左箭头 4"/>
          <p:cNvSpPr/>
          <p:nvPr/>
        </p:nvSpPr>
        <p:spPr>
          <a:xfrm flipH="1">
            <a:off x="5894705" y="785495"/>
            <a:ext cx="3756660" cy="1122045"/>
          </a:xfrm>
          <a:prstGeom prst="leftArrow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 flipH="1">
            <a:off x="5932170" y="1063625"/>
            <a:ext cx="3298825" cy="571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/>
              <a:t>欢迎扫码了解更多</a:t>
            </a:r>
          </a:p>
        </p:txBody>
      </p:sp>
      <p:pic>
        <p:nvPicPr>
          <p:cNvPr id="10" name="图片 9" descr="ICB Sarawak Pay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9525" y="2040255"/>
            <a:ext cx="3081020" cy="4358005"/>
          </a:xfrm>
          <a:prstGeom prst="rect">
            <a:avLst/>
          </a:prstGeom>
        </p:spPr>
      </p:pic>
      <p:sp>
        <p:nvSpPr>
          <p:cNvPr id="11" name="左箭头 10"/>
          <p:cNvSpPr/>
          <p:nvPr>
            <p:custDataLst>
              <p:tags r:id="rId2"/>
            </p:custDataLst>
          </p:nvPr>
        </p:nvSpPr>
        <p:spPr>
          <a:xfrm flipH="1">
            <a:off x="518160" y="4488815"/>
            <a:ext cx="2940050" cy="1122045"/>
          </a:xfrm>
          <a:prstGeom prst="leftArrow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520700" y="4763770"/>
            <a:ext cx="3298825" cy="571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/>
              <a:t>支持媒体宣教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20 x 1080 (small pic)-no b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9740" y="537845"/>
            <a:ext cx="10816590" cy="1024890"/>
          </a:xfrm>
        </p:spPr>
        <p:txBody>
          <a:bodyPr>
            <a:noAutofit/>
          </a:bodyPr>
          <a:lstStyle/>
          <a:p>
            <a:r>
              <a:rPr lang="zh-CN" altLang="en-US" sz="6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</a:rPr>
              <a:t>我们的事工：媒体宣教</a:t>
            </a:r>
          </a:p>
        </p:txBody>
      </p:sp>
      <p:sp>
        <p:nvSpPr>
          <p:cNvPr id="8" name="内容占位符 7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9740" y="1465580"/>
            <a:ext cx="10816590" cy="4759325"/>
          </a:xfrm>
        </p:spPr>
        <p:txBody>
          <a:bodyPr anchor="ctr" anchorCtr="0">
            <a:normAutofit/>
          </a:bodyPr>
          <a:lstStyle/>
          <a:p>
            <a:pPr marL="742950" indent="-742950">
              <a:lnSpc>
                <a:spcPct val="170000"/>
              </a:lnSpc>
              <a:buAutoNum type="arabicPeriod"/>
            </a:pPr>
            <a:r>
              <a:rPr lang="zh-CN" altLang="en-US" sz="44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</a:rPr>
              <a:t>支援年会各部</a:t>
            </a:r>
          </a:p>
          <a:p>
            <a:pPr marL="742950" indent="-742950">
              <a:lnSpc>
                <a:spcPct val="170000"/>
              </a:lnSpc>
              <a:buAutoNum type="arabicPeriod"/>
            </a:pPr>
            <a:r>
              <a:rPr lang="zh-CN" altLang="en-US" sz="44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sym typeface="+mn-ea"/>
              </a:rPr>
              <a:t>网页及社交平台营运</a:t>
            </a:r>
          </a:p>
          <a:p>
            <a:pPr marL="0" indent="457200">
              <a:lnSpc>
                <a:spcPct val="100000"/>
              </a:lnSpc>
              <a:buNone/>
            </a:pPr>
            <a:r>
              <a:rPr lang="zh-CN" altLang="en-US" sz="3600">
                <a:solidFill>
                  <a:schemeClr val="tx2">
                    <a:lumMod val="75000"/>
                    <a:lumOff val="25000"/>
                  </a:schemeClr>
                </a:solidFill>
                <a:effectLst/>
                <a:sym typeface="+mn-ea"/>
              </a:rPr>
              <a:t>【视频与音频制作</a:t>
            </a:r>
            <a:r>
              <a:rPr lang="zh-CN" altLang="en-US" sz="3600">
                <a:solidFill>
                  <a:schemeClr val="tx2">
                    <a:lumMod val="75000"/>
                    <a:lumOff val="25000"/>
                  </a:schemeClr>
                </a:solidFill>
                <a:effectLst/>
              </a:rPr>
              <a:t>、</a:t>
            </a:r>
            <a:r>
              <a:rPr lang="zh-CN" altLang="en-US" sz="3600">
                <a:solidFill>
                  <a:schemeClr val="tx2">
                    <a:lumMod val="75000"/>
                    <a:lumOff val="25000"/>
                  </a:schemeClr>
                </a:solidFill>
                <a:effectLst/>
                <a:sym typeface="+mn-ea"/>
              </a:rPr>
              <a:t>文章编辑、</a:t>
            </a:r>
            <a:endParaRPr lang="zh-CN" altLang="en-US" sz="3600">
              <a:solidFill>
                <a:schemeClr val="tx2">
                  <a:lumMod val="75000"/>
                  <a:lumOff val="25000"/>
                </a:schemeClr>
              </a:solidFill>
              <a:effectLst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3600">
                <a:solidFill>
                  <a:schemeClr val="tx2">
                    <a:lumMod val="75000"/>
                    <a:lumOff val="25000"/>
                  </a:schemeClr>
                </a:solidFill>
                <a:effectLst/>
              </a:rPr>
              <a:t>   	</a:t>
            </a:r>
            <a:r>
              <a:rPr lang="zh-CN" altLang="en-US" sz="3600">
                <a:solidFill>
                  <a:schemeClr val="tx2">
                    <a:lumMod val="75000"/>
                    <a:lumOff val="25000"/>
                  </a:schemeClr>
                </a:solidFill>
                <a:effectLst/>
              </a:rPr>
              <a:t>平面设计与动漫</a:t>
            </a:r>
            <a:r>
              <a:rPr lang="zh-CN" altLang="en-US" sz="3600">
                <a:solidFill>
                  <a:schemeClr val="tx2">
                    <a:lumMod val="75000"/>
                    <a:lumOff val="25000"/>
                  </a:schemeClr>
                </a:solidFill>
                <a:effectLst/>
                <a:sym typeface="+mn-ea"/>
              </a:rPr>
              <a:t>】</a:t>
            </a:r>
          </a:p>
        </p:txBody>
      </p:sp>
      <p:cxnSp>
        <p:nvCxnSpPr>
          <p:cNvPr id="9" name="Straight Connector 8"/>
          <p:cNvCxnSpPr/>
          <p:nvPr>
            <p:custDataLst>
              <p:tags r:id="rId3"/>
            </p:custDataLst>
          </p:nvPr>
        </p:nvCxnSpPr>
        <p:spPr>
          <a:xfrm flipV="1">
            <a:off x="514985" y="1558925"/>
            <a:ext cx="11300460" cy="381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ray-1920 x 108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内容占位符 2"/>
          <p:cNvSpPr>
            <a:spLocks noGrp="1"/>
          </p:cNvSpPr>
          <p:nvPr/>
        </p:nvSpPr>
        <p:spPr>
          <a:xfrm>
            <a:off x="5798185" y="601345"/>
            <a:ext cx="6510655" cy="434784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charset="0"/>
              <a:buChar char="§"/>
              <a:defRPr/>
            </a:pPr>
            <a:r>
              <a:rPr kumimoji="0" lang="zh-CN" altLang="en-US" sz="2700" b="1" i="0" u="none" strike="noStrike" kern="1200" cap="none" spc="150" normalizeH="0" baseline="0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事工主任：</a:t>
            </a:r>
            <a:r>
              <a:rPr kumimoji="0" lang="zh-CN" altLang="en-US" sz="270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刘婷婷姐妹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charset="0"/>
              <a:buChar char="§"/>
              <a:defRPr/>
            </a:pPr>
            <a:r>
              <a:rPr kumimoji="0" lang="zh-CN" altLang="en-US" sz="2700" b="1" i="0" u="none" strike="noStrike" kern="1200" cap="none" spc="150" normalizeH="0" baseline="0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音频制作：</a:t>
            </a:r>
            <a:r>
              <a:rPr kumimoji="0" lang="zh-CN" altLang="en-US" sz="270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陈祯翠姐妹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charset="0"/>
              <a:buChar char="§"/>
              <a:defRPr/>
            </a:pPr>
            <a:r>
              <a:rPr kumimoji="0" lang="zh-CN" altLang="en-US" sz="2700" b="1" i="0" u="none" strike="noStrike" kern="1200" cap="none" spc="150" normalizeH="0" baseline="0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视频制作：</a:t>
            </a:r>
            <a:r>
              <a:rPr kumimoji="0" lang="zh-CN" altLang="en-US" sz="270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陈重均弟兄</a:t>
            </a:r>
            <a:r>
              <a:rPr kumimoji="0" lang="en-US" altLang="zh-CN" sz="270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kumimoji="0" lang="zh-CN" altLang="en-US" sz="270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陈施彤姐妹</a:t>
            </a:r>
            <a:endParaRPr kumimoji="0" lang="zh-CN" altLang="en-US" sz="2700" b="1" i="0" u="none" strike="noStrike" kern="1200" cap="none" spc="150" normalizeH="0" baseline="0" noProof="0" dirty="0">
              <a:ln>
                <a:noFill/>
              </a:ln>
              <a:solidFill>
                <a:srgbClr val="FFFFFF"/>
              </a:solidFill>
              <a:effectLst>
                <a:glow>
                  <a:srgbClr val="6096E6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charset="0"/>
              <a:buChar char="§"/>
              <a:defRPr/>
            </a:pPr>
            <a:r>
              <a:rPr lang="zh-CN" altLang="en-US" sz="2700" b="1" dirty="0">
                <a:solidFill>
                  <a:schemeClr val="accent3">
                    <a:lumMod val="50000"/>
                  </a:schemeClr>
                </a:solidFill>
                <a:effectLst/>
                <a:sym typeface="+mn-ea"/>
              </a:rPr>
              <a:t>设计与动漫：</a:t>
            </a:r>
            <a:r>
              <a:rPr lang="zh-CN" altLang="en-US" sz="2700" b="1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sym typeface="+mn-ea"/>
              </a:rPr>
              <a:t>林佳锦姐妹</a:t>
            </a:r>
            <a:r>
              <a:rPr lang="en-US" altLang="zh-CN" sz="2700" b="1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sym typeface="+mn-ea"/>
              </a:rPr>
              <a:t> </a:t>
            </a:r>
            <a:r>
              <a:rPr lang="zh-CN" altLang="en-US" sz="2700" b="1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sym typeface="+mn-ea"/>
              </a:rPr>
              <a:t>许方瑜姐妹</a:t>
            </a:r>
            <a:endParaRPr kumimoji="0" lang="zh-CN" altLang="en-US" sz="2700" b="1" i="0" u="none" strike="noStrike" kern="1200" cap="none" spc="150" normalizeH="0" baseline="0" noProof="0" dirty="0">
              <a:ln>
                <a:noFill/>
              </a:ln>
              <a:solidFill>
                <a:srgbClr val="FFFFFF"/>
              </a:solidFill>
              <a:effectLst>
                <a:glow>
                  <a:srgbClr val="6096E6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charset="0"/>
              <a:buChar char="§"/>
              <a:defRPr/>
            </a:pPr>
            <a:r>
              <a:rPr lang="zh-CN" altLang="en-US" sz="2700" b="1" dirty="0">
                <a:solidFill>
                  <a:schemeClr val="accent3">
                    <a:lumMod val="50000"/>
                  </a:schemeClr>
                </a:solidFill>
                <a:effectLst/>
                <a:sym typeface="+mn-ea"/>
              </a:rPr>
              <a:t>文字与宣传：</a:t>
            </a:r>
            <a:r>
              <a:rPr lang="zh-CN" altLang="en-US" sz="2700" b="1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sym typeface="+mn-ea"/>
              </a:rPr>
              <a:t>苏诗湄姐妹</a:t>
            </a:r>
            <a:endParaRPr kumimoji="0" lang="zh-CN" altLang="en-US" sz="2700" b="1" i="0" u="none" strike="noStrike" kern="1200" cap="none" spc="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charset="0"/>
              <a:buChar char="§"/>
              <a:defRPr/>
            </a:pPr>
            <a:r>
              <a:rPr kumimoji="0" lang="zh-CN" altLang="en-US" sz="2700" b="1" i="0" u="none" strike="noStrike" kern="1200" cap="none" spc="150" normalizeH="0" baseline="0" dirty="0"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平台维护与开发：</a:t>
            </a:r>
            <a:r>
              <a:rPr kumimoji="0" lang="en-US" altLang="zh-CN" sz="270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en-US" altLang="zh-CN" sz="270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  </a:t>
            </a:r>
            <a:r>
              <a:rPr lang="zh-CN" altLang="en-US" sz="2700" b="1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sym typeface="+mn-ea"/>
              </a:rPr>
              <a:t>梁一花姐妹</a:t>
            </a:r>
            <a:r>
              <a:rPr lang="en-US" altLang="zh-CN" sz="2700" b="1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sym typeface="+mn-ea"/>
              </a:rPr>
              <a:t> </a:t>
            </a:r>
            <a:r>
              <a:rPr kumimoji="0" lang="zh-CN" altLang="en-US" sz="270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林景鸿弟兄</a:t>
            </a:r>
            <a:r>
              <a:rPr kumimoji="0" lang="en-US" altLang="zh-CN" sz="270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kumimoji="0" lang="zh-CN" altLang="en-US" sz="270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许定凯弟兄</a:t>
            </a:r>
            <a:endParaRPr kumimoji="0" lang="zh-CN" altLang="en-US" sz="2700" b="1" i="0" u="none" strike="noStrike" kern="1200" cap="none" spc="150" normalizeH="0" baseline="0" noProof="0" dirty="0">
              <a:ln>
                <a:noFill/>
              </a:ln>
              <a:solidFill>
                <a:srgbClr val="FFFFFF"/>
              </a:solidFill>
              <a:effectLst>
                <a:glow>
                  <a:srgbClr val="6096E6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/>
            </a:pPr>
            <a:endParaRPr kumimoji="0" lang="zh-CN" altLang="en-US" sz="2700" b="1" i="0" u="none" strike="noStrike" kern="1200" cap="none" spc="150" normalizeH="0" baseline="0" noProof="0" dirty="0">
              <a:ln>
                <a:noFill/>
              </a:ln>
              <a:solidFill>
                <a:srgbClr val="FFFFFF"/>
              </a:solidFill>
              <a:effectLst>
                <a:glow>
                  <a:srgbClr val="6096E6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9860" y="5380990"/>
            <a:ext cx="8538210" cy="26670"/>
          </a:xfrm>
          <a:prstGeom prst="line">
            <a:avLst/>
          </a:prstGeom>
          <a:ln w="38100">
            <a:solidFill>
              <a:srgbClr val="FAFA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"/>
          <p:cNvSpPr>
            <a:spLocks noGrp="1"/>
          </p:cNvSpPr>
          <p:nvPr/>
        </p:nvSpPr>
        <p:spPr>
          <a:xfrm>
            <a:off x="275590" y="5556250"/>
            <a:ext cx="10816590" cy="102489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FFFFFF">
                      <a:alpha val="10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endPos="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我们的</a:t>
            </a:r>
            <a:r>
              <a:rPr kumimoji="0" lang="zh-CN" altLang="en-US" sz="6200" b="1" i="0" u="none" strike="noStrike" kern="1200" cap="none" spc="300" normalizeH="0" baseline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>
                    <a:srgbClr val="FFFFFF">
                      <a:alpha val="100000"/>
                    </a:srgbClr>
                  </a:glow>
                  <a:reflection endPos="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团队</a:t>
            </a:r>
          </a:p>
        </p:txBody>
      </p:sp>
      <p:sp>
        <p:nvSpPr>
          <p:cNvPr id="6" name="内容占位符 2"/>
          <p:cNvSpPr>
            <a:spLocks noGrp="1"/>
          </p:cNvSpPr>
          <p:nvPr/>
        </p:nvSpPr>
        <p:spPr>
          <a:xfrm>
            <a:off x="149860" y="337185"/>
            <a:ext cx="5326380" cy="3870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主席</a:t>
            </a:r>
            <a:r>
              <a:rPr lang="zh-CN" altLang="en-US" b="1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刘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向平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牧师</a:t>
            </a:r>
          </a:p>
          <a:p>
            <a:pPr algn="just"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副主席：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刘本煌牧师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文书</a:t>
            </a:r>
            <a:r>
              <a:rPr lang="zh-CN" altLang="en-US" b="1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许定莉传道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财政：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刘世彬姐妹</a:t>
            </a:r>
          </a:p>
          <a:p>
            <a:pPr algn="just"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查账：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詹家恩弟兄</a:t>
            </a:r>
          </a:p>
          <a:p>
            <a:pPr algn="just"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部员：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林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燕牧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师</a:t>
            </a:r>
            <a:endParaRPr lang="en-US" altLang="zh-CN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1144905" algn="just">
              <a:lnSpc>
                <a:spcPct val="90000"/>
              </a:lnSpc>
              <a:buNone/>
            </a:pP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黄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传腾牧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师</a:t>
            </a:r>
          </a:p>
          <a:p>
            <a:pPr marL="0" indent="1144905" algn="just">
              <a:lnSpc>
                <a:spcPct val="90000"/>
              </a:lnSpc>
              <a:buNone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翁新兴牧师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王凯麟弟兄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42900" lvl="1" indent="802005" algn="just">
              <a:lnSpc>
                <a:spcPct val="90000"/>
              </a:lnSpc>
              <a:buNone/>
            </a:pP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张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锦航弟兄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曾健丰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弟兄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42900" lvl="1" indent="802005" algn="just">
              <a:lnSpc>
                <a:spcPct val="90000"/>
              </a:lnSpc>
              <a:buNone/>
            </a:pP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友其弟兄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钟增祥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弟兄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ray-1920 x 108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61315" y="1442720"/>
            <a:ext cx="11403965" cy="34925"/>
          </a:xfrm>
          <a:prstGeom prst="line">
            <a:avLst/>
          </a:prstGeom>
          <a:ln w="38100">
            <a:solidFill>
              <a:srgbClr val="FAFA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"/>
          <p:cNvSpPr>
            <a:spLocks noGrp="1"/>
          </p:cNvSpPr>
          <p:nvPr/>
        </p:nvSpPr>
        <p:spPr>
          <a:xfrm>
            <a:off x="518160" y="377825"/>
            <a:ext cx="10816590" cy="102489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FFFFFF">
                      <a:alpha val="10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endPos="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我们的</a:t>
            </a:r>
            <a:r>
              <a:rPr kumimoji="0" lang="zh-CN" altLang="en-US" sz="6200" b="1" i="0" u="none" strike="noStrike" kern="1200" cap="none" spc="300" normalizeH="0" baseline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>
                    <a:srgbClr val="FFFFFF">
                      <a:alpha val="100000"/>
                    </a:srgbClr>
                  </a:glow>
                  <a:reflection endPos="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团队</a:t>
            </a:r>
          </a:p>
        </p:txBody>
      </p:sp>
      <p:sp>
        <p:nvSpPr>
          <p:cNvPr id="6" name="文本框 4"/>
          <p:cNvSpPr txBox="1"/>
          <p:nvPr>
            <p:custDataLst>
              <p:tags r:id="rId3"/>
            </p:custDataLst>
          </p:nvPr>
        </p:nvSpPr>
        <p:spPr>
          <a:xfrm>
            <a:off x="496570" y="1235075"/>
            <a:ext cx="10727690" cy="399351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indent="0" algn="l">
              <a:lnSpc>
                <a:spcPct val="130000"/>
              </a:lnSpc>
              <a:buFont typeface="+mj-lt"/>
              <a:buNone/>
            </a:pPr>
            <a:r>
              <a:rPr lang="zh-CN" altLang="en-US" sz="4000" b="1" dirty="0">
                <a:solidFill>
                  <a:schemeClr val="accent3">
                    <a:lumMod val="50000"/>
                  </a:schemeClr>
                </a:solidFill>
                <a:effectLst/>
                <a:sym typeface="+mn-ea"/>
              </a:rPr>
              <a:t>代祷事项：</a:t>
            </a:r>
            <a:endParaRPr lang="zh-CN" altLang="en-US" sz="4000" b="1" spc="150" dirty="0">
              <a:solidFill>
                <a:schemeClr val="accent3">
                  <a:lumMod val="50000"/>
                </a:schemeClr>
              </a:solidFill>
              <a:effectLst/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14350" indent="-514350" algn="l">
              <a:lnSpc>
                <a:spcPct val="130000"/>
              </a:lnSpc>
              <a:buFont typeface="+mj-lt"/>
              <a:buAutoNum type="arabicPeriod"/>
            </a:pPr>
            <a:r>
              <a:rPr lang="zh-CN" altLang="en-US" sz="4000" b="1" spc="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与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主有密切的关系，与人有美好的团契。</a:t>
            </a:r>
          </a:p>
          <a:p>
            <a:pPr marL="514350" indent="-514350" algn="l">
              <a:lnSpc>
                <a:spcPct val="130000"/>
              </a:lnSpc>
              <a:buFont typeface="+mj-lt"/>
              <a:buAutoNum type="arabicPeriod"/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在事工的执行与推展中，由主掌权；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有国度异象，同感一灵，殷勤做主工。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Word-1920 x 108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6000">
                <a:solidFill>
                  <a:schemeClr val="accent5">
                    <a:lumMod val="50000"/>
                  </a:schemeClr>
                </a:solidFill>
                <a:effectLst/>
                <a:sym typeface="+mn-ea"/>
              </a:rPr>
              <a:t>网络文字与宣传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（负责同工：苏诗湄姐妹）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08330" y="1739265"/>
            <a:ext cx="10968990" cy="479806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charset="0"/>
              <a:buChar char="§"/>
            </a:pP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</a:rPr>
              <a:t> 教会宣传：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ea"/>
                <a:ea typeface="+mj-ea"/>
                <a:cs typeface="+mj-ea"/>
              </a:rPr>
              <a:t>传达媒体宣教异象，提供时下更多的传福音管道。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+mj-ea"/>
            </a:endParaRPr>
          </a:p>
          <a:p>
            <a:pPr algn="l">
              <a:buFont typeface="Wingdings" panose="05000000000000000000" charset="0"/>
              <a:buChar char="§"/>
            </a:pP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</a:rPr>
              <a:t> </a:t>
            </a:r>
            <a:r>
              <a:rPr lang="zh-CN" altLang="en-US" sz="28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</a:rPr>
              <a:t>校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</a:rPr>
              <a:t>园宣传：</a:t>
            </a:r>
            <a:r>
              <a:rPr lang="zh-CN" altLang="en-US" sz="2800" b="1" dirty="0">
                <a:latin typeface="微软雅黑" panose="020B0503020204020204" pitchFamily="34" charset="-122"/>
                <a:cs typeface="+mj-ea"/>
                <a:sym typeface="+mn-ea"/>
              </a:rPr>
              <a:t>提供媒体素养教育讲座，宣导及传递</a:t>
            </a:r>
            <a:r>
              <a:rPr lang="zh-CN" altLang="en-US" sz="2800" b="1" dirty="0" smtClean="0">
                <a:latin typeface="微软雅黑" panose="020B0503020204020204" pitchFamily="34" charset="-122"/>
                <a:cs typeface="+mj-ea"/>
                <a:sym typeface="+mn-ea"/>
              </a:rPr>
              <a:t>正</a:t>
            </a:r>
            <a:r>
              <a:rPr lang="zh-CN" altLang="en-US" sz="2800" b="1" dirty="0">
                <a:latin typeface="微软雅黑" panose="020B0503020204020204" pitchFamily="34" charset="-122"/>
                <a:cs typeface="+mj-ea"/>
                <a:sym typeface="+mn-ea"/>
              </a:rPr>
              <a:t>确使用网</a:t>
            </a:r>
            <a:r>
              <a:rPr lang="zh-CN" altLang="en-US" sz="2800" b="1" dirty="0" smtClean="0">
                <a:latin typeface="微软雅黑" panose="020B0503020204020204" pitchFamily="34" charset="-122"/>
                <a:cs typeface="+mj-ea"/>
                <a:sym typeface="+mn-ea"/>
              </a:rPr>
              <a:t>络</a:t>
            </a:r>
            <a:r>
              <a:rPr lang="en-US" altLang="zh-CN" sz="2800" b="1" dirty="0" smtClean="0">
                <a:latin typeface="微软雅黑" panose="020B0503020204020204" pitchFamily="34" charset="-122"/>
                <a:cs typeface="+mj-ea"/>
                <a:sym typeface="+mn-ea"/>
              </a:rPr>
              <a:t>		   </a:t>
            </a:r>
            <a:r>
              <a:rPr lang="zh-CN" altLang="en-US" sz="2800" b="1" dirty="0" smtClean="0">
                <a:latin typeface="微软雅黑" panose="020B0503020204020204" pitchFamily="34" charset="-122"/>
                <a:cs typeface="+mj-ea"/>
                <a:sym typeface="+mn-ea"/>
              </a:rPr>
              <a:t>资</a:t>
            </a:r>
            <a:r>
              <a:rPr lang="zh-CN" altLang="en-US" sz="2800" b="1" dirty="0">
                <a:latin typeface="微软雅黑" panose="020B0503020204020204" pitchFamily="34" charset="-122"/>
                <a:cs typeface="+mj-ea"/>
                <a:sym typeface="+mn-ea"/>
              </a:rPr>
              <a:t>讯，并</a:t>
            </a:r>
            <a:r>
              <a:rPr lang="zh-CN" altLang="en-US" sz="2800" b="1" dirty="0" smtClean="0">
                <a:latin typeface="微软雅黑" panose="020B0503020204020204" pitchFamily="34" charset="-122"/>
                <a:cs typeface="+mj-ea"/>
                <a:sym typeface="+mn-ea"/>
              </a:rPr>
              <a:t>预</a:t>
            </a:r>
            <a:r>
              <a:rPr lang="zh-CN" altLang="en-US" sz="2800" b="1" dirty="0">
                <a:latin typeface="微软雅黑" panose="020B0503020204020204" pitchFamily="34" charset="-122"/>
                <a:cs typeface="+mj-ea"/>
                <a:sym typeface="+mn-ea"/>
              </a:rPr>
              <a:t>防手机瘾或</a:t>
            </a:r>
            <a:r>
              <a:rPr lang="zh-CN" altLang="en-US" sz="2800" b="1" dirty="0" smtClean="0">
                <a:latin typeface="微软雅黑" panose="020B0503020204020204" pitchFamily="34" charset="-122"/>
                <a:cs typeface="+mj-ea"/>
                <a:sym typeface="+mn-ea"/>
              </a:rPr>
              <a:t>电玩</a:t>
            </a:r>
            <a:r>
              <a:rPr lang="zh-CN" altLang="en-US" sz="2800" b="1" dirty="0">
                <a:latin typeface="微软雅黑" panose="020B0503020204020204" pitchFamily="34" charset="-122"/>
                <a:cs typeface="+mj-ea"/>
                <a:sym typeface="+mn-ea"/>
              </a:rPr>
              <a:t>瘾等</a:t>
            </a:r>
            <a:r>
              <a:rPr lang="zh-CN" altLang="en-US" sz="2800" b="1" dirty="0" smtClean="0">
                <a:latin typeface="微软雅黑" panose="020B0503020204020204" pitchFamily="34" charset="-122"/>
                <a:cs typeface="+mj-ea"/>
                <a:sym typeface="+mn-ea"/>
              </a:rPr>
              <a:t>。</a:t>
            </a:r>
            <a:endParaRPr lang="zh-CN" altLang="en-US" b="1" dirty="0">
              <a:solidFill>
                <a:schemeClr val="bg1"/>
              </a:solidFill>
              <a:effectLst/>
            </a:endParaRPr>
          </a:p>
          <a:p>
            <a:pPr algn="just"/>
            <a:endParaRPr lang="zh-CN" altLang="en-US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7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4052570"/>
            <a:ext cx="4001770" cy="27381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70" y="4052570"/>
            <a:ext cx="3784600" cy="273812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Word-1920 x 108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600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网络文字与宣传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（负责同工：苏诗湄姐妹）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34340" y="1877060"/>
            <a:ext cx="10704195" cy="479806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charset="0"/>
              <a:buChar char="§"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多媒体工作坊：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教导弟兄姐妹善用手机进行剪辑、设计等技巧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。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+mj-ea"/>
            </a:endParaRPr>
          </a:p>
          <a:p>
            <a:pPr algn="just">
              <a:buFont typeface="Wingdings" panose="05000000000000000000" charset="0"/>
              <a:buChar char="§"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编写及编辑网站文字内容与文章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，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</a:rPr>
              <a:t>包括：</a:t>
            </a:r>
            <a:r>
              <a:rPr lang="en-US" altLang="zh-CN" sz="2800" b="1" dirty="0">
                <a:latin typeface="微软雅黑" panose="020B0503020204020204" pitchFamily="34" charset="-122"/>
                <a:cs typeface="+mj-ea"/>
                <a:sym typeface="+mn-ea"/>
              </a:rPr>
              <a:t>FB</a:t>
            </a:r>
            <a:r>
              <a:rPr lang="zh-CN" altLang="en-US" sz="2800" b="1" dirty="0">
                <a:latin typeface="微软雅黑" panose="020B0503020204020204" pitchFamily="34" charset="-122"/>
                <a:cs typeface="+mj-ea"/>
                <a:sym typeface="+mn-ea"/>
              </a:rPr>
              <a:t>、</a:t>
            </a:r>
            <a:r>
              <a:rPr lang="en-US" altLang="zh-CN" sz="2800" b="1" dirty="0">
                <a:latin typeface="微软雅黑" panose="020B0503020204020204" pitchFamily="34" charset="-122"/>
                <a:cs typeface="+mj-ea"/>
                <a:sym typeface="+mn-ea"/>
              </a:rPr>
              <a:t>IG</a:t>
            </a:r>
            <a:r>
              <a:rPr lang="zh-CN" altLang="en-US" sz="2800" b="1" dirty="0">
                <a:latin typeface="微软雅黑" panose="020B0503020204020204" pitchFamily="34" charset="-122"/>
                <a:cs typeface="+mj-ea"/>
                <a:sym typeface="+mn-ea"/>
              </a:rPr>
              <a:t>、各个网站等。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ea"/>
              <a:ea typeface="+mj-ea"/>
              <a:cs typeface="+mj-ea"/>
            </a:endParaRPr>
          </a:p>
          <a:p>
            <a:pPr algn="just">
              <a:buFont typeface="Wingdings" panose="05000000000000000000" charset="0"/>
              <a:buChar char="§"/>
            </a:pP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+mj-ea"/>
            </a:endParaRPr>
          </a:p>
          <a:p>
            <a:pPr marL="0" indent="0" algn="just">
              <a:buNone/>
            </a:pP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+mj-ea"/>
            </a:endParaRPr>
          </a:p>
        </p:txBody>
      </p:sp>
      <p:pic>
        <p:nvPicPr>
          <p:cNvPr id="12" name="图片 11" descr="Vector Smart Objec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8650" y="3471545"/>
            <a:ext cx="593725" cy="811530"/>
          </a:xfrm>
          <a:prstGeom prst="rect">
            <a:avLst/>
          </a:prstGeom>
        </p:spPr>
      </p:pic>
      <p:pic>
        <p:nvPicPr>
          <p:cNvPr id="13" name="图片 12" descr="Vector Smart Object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4120" y="2487930"/>
            <a:ext cx="594000" cy="808555"/>
          </a:xfrm>
          <a:prstGeom prst="rect">
            <a:avLst/>
          </a:prstGeom>
        </p:spPr>
      </p:pic>
      <p:pic>
        <p:nvPicPr>
          <p:cNvPr id="15" name="图片 14" descr="Vector Smart Object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129020" y="4283075"/>
            <a:ext cx="748665" cy="1052830"/>
          </a:xfrm>
          <a:prstGeom prst="rect">
            <a:avLst/>
          </a:prstGeom>
        </p:spPr>
      </p:pic>
      <p:pic>
        <p:nvPicPr>
          <p:cNvPr id="7" name="图片 6" descr="we-tof log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440" y="3835400"/>
            <a:ext cx="2209165" cy="2574290"/>
          </a:xfrm>
          <a:prstGeom prst="rect">
            <a:avLst/>
          </a:prstGeom>
        </p:spPr>
      </p:pic>
      <p:pic>
        <p:nvPicPr>
          <p:cNvPr id="9" name="图片 8" descr="yunitongxi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2165" y="3638550"/>
            <a:ext cx="2929890" cy="26111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Word-1920 x 10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6000">
                <a:solidFill>
                  <a:srgbClr val="941225"/>
                </a:solidFill>
                <a:effectLst/>
                <a:sym typeface="+mn-ea"/>
              </a:rPr>
              <a:t>网络文字与宣</a:t>
            </a:r>
            <a:r>
              <a:rPr lang="zh-CN" altLang="en-US" sz="6000">
                <a:solidFill>
                  <a:schemeClr val="accent6">
                    <a:lumMod val="50000"/>
                  </a:schemeClr>
                </a:solidFill>
                <a:effectLst/>
                <a:sym typeface="+mn-ea"/>
              </a:rPr>
              <a:t>传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（负责同工：苏诗湄姐妹）</a:t>
            </a:r>
          </a:p>
        </p:txBody>
      </p:sp>
      <p:sp>
        <p:nvSpPr>
          <p:cNvPr id="8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330" y="1739265"/>
            <a:ext cx="6681470" cy="47980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代祷事项：</a:t>
            </a:r>
            <a:endParaRPr lang="en-US" altLang="zh-CN" sz="3600" b="1" dirty="0">
              <a:solidFill>
                <a:schemeClr val="accent6">
                  <a:lumMod val="50000"/>
                </a:schemeClr>
              </a:solidFill>
              <a:effectLst/>
              <a:latin typeface="+mj-ea"/>
              <a:ea typeface="+mj-ea"/>
              <a:cs typeface="+mj-ea"/>
            </a:endParaRPr>
          </a:p>
          <a:p>
            <a:pPr marL="514350" indent="-514350" algn="just">
              <a:buFont typeface="Wingdings" panose="05000000000000000000" charset="0"/>
              <a:buAutoNum type="arabicPeriod"/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愿上传在网站和社交平台的文章，能触及更多需要者</a:t>
            </a: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。</a:t>
            </a:r>
          </a:p>
          <a:p>
            <a:pPr marL="514350" indent="-514350" algn="just">
              <a:buFont typeface="Wingdings" panose="05000000000000000000" charset="0"/>
              <a:buAutoNum type="arabicPeriod"/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有更多机会接触校园及教会团契，并给予媒体素养教导和分享。</a:t>
            </a:r>
          </a:p>
          <a:p>
            <a:pPr marL="514350" indent="-514350" algn="just">
              <a:buFont typeface="Wingdings" panose="05000000000000000000" charset="0"/>
              <a:buAutoNum type="arabicPeriod"/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有智慧预备和教导多媒体工作坊</a:t>
            </a: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。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algn="just"/>
            <a:endParaRPr lang="zh-CN" altLang="en-US" sz="2000" b="1" dirty="0">
              <a:solidFill>
                <a:schemeClr val="bg1"/>
              </a:solidFill>
              <a:effectLst/>
            </a:endParaRPr>
          </a:p>
          <a:p>
            <a:pPr algn="just"/>
            <a:endParaRPr lang="zh-CN" altLang="en-US" sz="2000" b="1" dirty="0"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Radio-1920 x 10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8330" y="474345"/>
            <a:ext cx="10968990" cy="11169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6000" dirty="0" smtClean="0">
                <a:solidFill>
                  <a:srgbClr val="7030A0"/>
                </a:solidFill>
                <a:effectLst/>
                <a:sym typeface="+mn-ea"/>
              </a:rPr>
              <a:t>音频节目制作</a:t>
            </a:r>
            <a:r>
              <a:rPr lang="zh-CN" altLang="en-US" sz="2800" dirty="0" smtClean="0">
                <a:solidFill>
                  <a:srgbClr val="7030A0"/>
                </a:solidFill>
                <a:effectLst/>
                <a:sym typeface="+mn-ea"/>
              </a:rPr>
              <a:t>（</a:t>
            </a:r>
            <a:r>
              <a:rPr lang="zh-CN" altLang="en-US" sz="2800" dirty="0">
                <a:solidFill>
                  <a:srgbClr val="7030A0"/>
                </a:solidFill>
                <a:effectLst/>
                <a:sym typeface="+mn-ea"/>
              </a:rPr>
              <a:t>负责同工：陈祯翠姐妹）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259580" y="1687195"/>
            <a:ext cx="7317740" cy="47980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buFont typeface="Wingdings" panose="05000000000000000000" charset="0"/>
              <a:buChar char="§"/>
            </a:pPr>
            <a:r>
              <a:rPr lang="zh-CN" altLang="en-US" sz="2800" b="1" dirty="0">
                <a:solidFill>
                  <a:srgbClr val="7030A0"/>
                </a:solidFill>
                <a:effectLst/>
                <a:sym typeface="+mn-ea"/>
              </a:rPr>
              <a:t>技术支援年会各部，按需要进行录音工作</a:t>
            </a:r>
          </a:p>
          <a:p>
            <a:pPr algn="l">
              <a:lnSpc>
                <a:spcPct val="120000"/>
              </a:lnSpc>
              <a:buFont typeface="Wingdings" panose="05000000000000000000" charset="0"/>
              <a:buChar char="§"/>
            </a:pPr>
            <a:r>
              <a:rPr lang="zh-CN" altLang="en-US" sz="2800" b="1" dirty="0">
                <a:solidFill>
                  <a:srgbClr val="7030A0"/>
                </a:solidFill>
                <a:sym typeface="+mn-ea"/>
              </a:rPr>
              <a:t>与年会各部合作，开发不同灵命程度的信仰栽培系列节目（音频</a:t>
            </a:r>
            <a:r>
              <a:rPr lang="en-US" altLang="zh-CN" sz="2800" b="1" dirty="0">
                <a:solidFill>
                  <a:srgbClr val="7030A0"/>
                </a:solidFill>
                <a:sym typeface="+mn-ea"/>
              </a:rPr>
              <a:t>/</a:t>
            </a:r>
            <a:r>
              <a:rPr lang="zh-CN" altLang="en-US" sz="2800" b="1" dirty="0">
                <a:solidFill>
                  <a:srgbClr val="7030A0"/>
                </a:solidFill>
                <a:sym typeface="+mn-ea"/>
              </a:rPr>
              <a:t>简易视频版）。</a:t>
            </a:r>
          </a:p>
          <a:p>
            <a:pPr marL="0" indent="0" algn="l">
              <a:buNone/>
            </a:pPr>
            <a:endParaRPr lang="zh-CN" altLang="en-US" sz="2800" b="1" dirty="0">
              <a:solidFill>
                <a:srgbClr val="7030A0"/>
              </a:solidFill>
              <a:effectLst/>
              <a:sym typeface="+mn-ea"/>
            </a:endParaRPr>
          </a:p>
        </p:txBody>
      </p:sp>
      <p:pic>
        <p:nvPicPr>
          <p:cNvPr id="8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60" y="3496945"/>
            <a:ext cx="4251325" cy="31896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图片 8" descr="藏宝盒 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2995" y="3432810"/>
            <a:ext cx="3318510" cy="331851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Dg3NTk3NjQ0M2M4OGRhODgwODEwNjA5NTcxNDY0NmMifQ=="/>
  <p:tag name="RESOURCE_RECORD_KEY" val="{&quot;13&quot;:[19951219,20063521,4646982,1997206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9200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1767</Words>
  <Application>Microsoft Office PowerPoint</Application>
  <PresentationFormat>Widescreen</PresentationFormat>
  <Paragraphs>95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微软雅黑</vt:lpstr>
      <vt:lpstr>宋体</vt:lpstr>
      <vt:lpstr>Arial</vt:lpstr>
      <vt:lpstr>Calibri</vt:lpstr>
      <vt:lpstr>Wingdings</vt:lpstr>
      <vt:lpstr>Office 主题​​</vt:lpstr>
      <vt:lpstr>使用说明</vt:lpstr>
      <vt:lpstr>PowerPoint Presentation</vt:lpstr>
      <vt:lpstr>我们的事工：媒体宣教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ShyMei</dc:creator>
  <cp:lastModifiedBy>IT-Alienware</cp:lastModifiedBy>
  <cp:revision>259</cp:revision>
  <dcterms:created xsi:type="dcterms:W3CDTF">2019-06-19T02:08:00Z</dcterms:created>
  <dcterms:modified xsi:type="dcterms:W3CDTF">2025-02-10T08:18:59Z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DAA79D6A75294E33ABFAD7ED525C4B31_13</vt:lpwstr>
  </property>
</Properties>
</file>